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9"/>
  </p:notesMasterIdLst>
  <p:sldIdLst>
    <p:sldId id="256" r:id="rId2"/>
    <p:sldId id="316" r:id="rId3"/>
    <p:sldId id="351" r:id="rId4"/>
    <p:sldId id="315" r:id="rId5"/>
    <p:sldId id="352" r:id="rId6"/>
    <p:sldId id="353" r:id="rId7"/>
    <p:sldId id="355" r:id="rId8"/>
    <p:sldId id="317" r:id="rId9"/>
    <p:sldId id="319" r:id="rId10"/>
    <p:sldId id="356" r:id="rId11"/>
    <p:sldId id="357" r:id="rId12"/>
    <p:sldId id="358" r:id="rId13"/>
    <p:sldId id="359" r:id="rId14"/>
    <p:sldId id="362" r:id="rId15"/>
    <p:sldId id="360" r:id="rId16"/>
    <p:sldId id="363" r:id="rId17"/>
    <p:sldId id="361" r:id="rId18"/>
    <p:sldId id="364" r:id="rId19"/>
    <p:sldId id="366" r:id="rId20"/>
    <p:sldId id="365" r:id="rId21"/>
    <p:sldId id="367" r:id="rId22"/>
    <p:sldId id="368" r:id="rId23"/>
    <p:sldId id="369" r:id="rId24"/>
    <p:sldId id="370" r:id="rId25"/>
    <p:sldId id="371" r:id="rId26"/>
    <p:sldId id="372" r:id="rId27"/>
    <p:sldId id="373" r:id="rId28"/>
    <p:sldId id="374" r:id="rId29"/>
    <p:sldId id="375" r:id="rId30"/>
    <p:sldId id="376" r:id="rId31"/>
    <p:sldId id="377" r:id="rId32"/>
    <p:sldId id="379" r:id="rId33"/>
    <p:sldId id="378" r:id="rId34"/>
    <p:sldId id="382" r:id="rId35"/>
    <p:sldId id="381" r:id="rId36"/>
    <p:sldId id="380" r:id="rId37"/>
    <p:sldId id="386" r:id="rId38"/>
    <p:sldId id="385" r:id="rId39"/>
    <p:sldId id="384" r:id="rId40"/>
    <p:sldId id="383" r:id="rId41"/>
    <p:sldId id="392" r:id="rId42"/>
    <p:sldId id="391" r:id="rId43"/>
    <p:sldId id="390" r:id="rId44"/>
    <p:sldId id="389" r:id="rId45"/>
    <p:sldId id="388" r:id="rId46"/>
    <p:sldId id="396" r:id="rId47"/>
    <p:sldId id="336" r:id="rId48"/>
  </p:sldIdLst>
  <p:sldSz cx="9144000" cy="5143500" type="screen16x9"/>
  <p:notesSz cx="6858000" cy="9144000"/>
  <p:embeddedFontLst>
    <p:embeddedFont>
      <p:font typeface="Amasis MT Pro Black" panose="02040A04050005020304" pitchFamily="18" charset="0"/>
      <p:bold r:id="rId50"/>
      <p:boldItalic r:id="rId51"/>
    </p:embeddedFont>
    <p:embeddedFont>
      <p:font typeface="Bebas Neue" panose="020B0606020202050201" pitchFamily="34" charset="0"/>
      <p:regular r:id="rId52"/>
    </p:embeddedFont>
    <p:embeddedFont>
      <p:font typeface="Oxygen" panose="02000503000000000000" pitchFamily="2" charset="0"/>
      <p:regular r:id="rId53"/>
      <p:bold r:id="rId54"/>
    </p:embeddedFont>
    <p:embeddedFont>
      <p:font typeface="Oxygen Light" panose="02000303000000000000" pitchFamily="2" charset="0"/>
      <p:regular r:id="rId55"/>
      <p:bold r:id="rId56"/>
    </p:embeddedFont>
    <p:embeddedFont>
      <p:font typeface="Poiret One" panose="00000500000000000000" pitchFamily="2"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6A63"/>
    <a:srgbClr val="765C58"/>
    <a:srgbClr val="C493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E0966D-ECF8-42D6-8B5B-5FCDB1921366}" v="5" dt="2022-05-12T11:47:43.203"/>
    <p1510:client id="{FEB5B7F1-5A6E-43E2-B6F1-2CAF65A4C712}" v="26" dt="2022-05-11T22:10:52.910"/>
  </p1510:revLst>
</p1510:revInfo>
</file>

<file path=ppt/tableStyles.xml><?xml version="1.0" encoding="utf-8"?>
<a:tblStyleLst xmlns:a="http://schemas.openxmlformats.org/drawingml/2006/main" def="{BE559AEC-6854-4DBF-AC61-3290EFCE2911}">
  <a:tblStyle styleId="{BE559AEC-6854-4DBF-AC61-3290EFCE2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26" autoAdjust="0"/>
    <p:restoredTop sz="94663"/>
  </p:normalViewPr>
  <p:slideViewPr>
    <p:cSldViewPr snapToGrid="0" snapToObjects="1">
      <p:cViewPr varScale="1">
        <p:scale>
          <a:sx n="74" d="100"/>
          <a:sy n="74" d="100"/>
        </p:scale>
        <p:origin x="420"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25f85ca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25f85c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4006"/>
          </a:xfrm>
          <a:prstGeom prst="rect">
            <a:avLst/>
          </a:prstGeom>
          <a:noFill/>
          <a:ln>
            <a:noFill/>
          </a:ln>
        </p:spPr>
      </p:pic>
      <p:sp>
        <p:nvSpPr>
          <p:cNvPr id="10" name="Google Shape;10;p2"/>
          <p:cNvSpPr txBox="1">
            <a:spLocks noGrp="1"/>
          </p:cNvSpPr>
          <p:nvPr>
            <p:ph type="ctrTitle"/>
          </p:nvPr>
        </p:nvSpPr>
        <p:spPr>
          <a:xfrm>
            <a:off x="4149000" y="970200"/>
            <a:ext cx="3852000" cy="24105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400" b="1">
                <a:latin typeface="Poiret One"/>
                <a:ea typeface="Poiret One"/>
                <a:cs typeface="Poiret One"/>
                <a:sym typeface="Poire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149000" y="3380700"/>
            <a:ext cx="38520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 name="Google Shape;37;p8"/>
          <p:cNvSpPr txBox="1">
            <a:spLocks noGrp="1"/>
          </p:cNvSpPr>
          <p:nvPr>
            <p:ph type="title"/>
          </p:nvPr>
        </p:nvSpPr>
        <p:spPr>
          <a:xfrm>
            <a:off x="1388100" y="1693050"/>
            <a:ext cx="6367800" cy="175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3">
    <p:spTree>
      <p:nvGrpSpPr>
        <p:cNvPr id="1" name="Shape 155"/>
        <p:cNvGrpSpPr/>
        <p:nvPr/>
      </p:nvGrpSpPr>
      <p:grpSpPr>
        <a:xfrm>
          <a:off x="0" y="0"/>
          <a:ext cx="0" cy="0"/>
          <a:chOff x="0" y="0"/>
          <a:chExt cx="0" cy="0"/>
        </a:xfrm>
      </p:grpSpPr>
      <p:pic>
        <p:nvPicPr>
          <p:cNvPr id="156" name="Google Shape;156;p3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157"/>
        <p:cNvGrpSpPr/>
        <p:nvPr/>
      </p:nvGrpSpPr>
      <p:grpSpPr>
        <a:xfrm>
          <a:off x="0" y="0"/>
          <a:ext cx="0" cy="0"/>
          <a:chOff x="0" y="0"/>
          <a:chExt cx="0" cy="0"/>
        </a:xfrm>
      </p:grpSpPr>
      <p:pic>
        <p:nvPicPr>
          <p:cNvPr id="158" name="Google Shape;158;p31"/>
          <p:cNvPicPr preferRelativeResize="0"/>
          <p:nvPr/>
        </p:nvPicPr>
        <p:blipFill>
          <a:blip r:embed="rId2">
            <a:alphaModFix/>
          </a:blip>
          <a:stretch>
            <a:fillRect/>
          </a:stretch>
        </p:blipFill>
        <p:spPr>
          <a:xfrm>
            <a:off x="0" y="0"/>
            <a:ext cx="9144000" cy="514351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6"/>
        <p:cNvGrpSpPr/>
        <p:nvPr/>
      </p:nvGrpSpPr>
      <p:grpSpPr>
        <a:xfrm>
          <a:off x="0" y="0"/>
          <a:ext cx="0" cy="0"/>
          <a:chOff x="0" y="0"/>
          <a:chExt cx="0" cy="0"/>
        </a:xfrm>
      </p:grpSpPr>
      <p:pic>
        <p:nvPicPr>
          <p:cNvPr id="67" name="Google Shape;67;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15"/>
          <p:cNvSpPr txBox="1">
            <a:spLocks noGrp="1"/>
          </p:cNvSpPr>
          <p:nvPr>
            <p:ph type="subTitle" idx="1"/>
          </p:nvPr>
        </p:nvSpPr>
        <p:spPr>
          <a:xfrm>
            <a:off x="720000" y="1452575"/>
            <a:ext cx="4461600" cy="284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Maven Pro"/>
              <a:buChar char="●"/>
              <a:defRPr sz="1600">
                <a:latin typeface="Oxygen"/>
                <a:ea typeface="Oxygen"/>
                <a:cs typeface="Oxygen"/>
                <a:sym typeface="Oxygen"/>
              </a:defRPr>
            </a:lvl1pPr>
            <a:lvl2pPr lvl="1">
              <a:spcBef>
                <a:spcPts val="1600"/>
              </a:spcBef>
              <a:spcAft>
                <a:spcPts val="0"/>
              </a:spcAft>
              <a:buClr>
                <a:srgbClr val="024427"/>
              </a:buClr>
              <a:buSzPts val="1400"/>
              <a:buFont typeface="Maven Pro"/>
              <a:buChar char="○"/>
              <a:defRPr/>
            </a:lvl2pPr>
            <a:lvl3pPr lvl="2">
              <a:spcBef>
                <a:spcPts val="1600"/>
              </a:spcBef>
              <a:spcAft>
                <a:spcPts val="0"/>
              </a:spcAft>
              <a:buClr>
                <a:srgbClr val="024427"/>
              </a:buClr>
              <a:buSzPts val="1400"/>
              <a:buFont typeface="Maven Pro"/>
              <a:buChar char="■"/>
              <a:defRPr/>
            </a:lvl3pPr>
            <a:lvl4pPr lvl="3">
              <a:spcBef>
                <a:spcPts val="1600"/>
              </a:spcBef>
              <a:spcAft>
                <a:spcPts val="0"/>
              </a:spcAft>
              <a:buClr>
                <a:srgbClr val="024427"/>
              </a:buClr>
              <a:buSzPts val="1400"/>
              <a:buFont typeface="Maven Pro"/>
              <a:buChar char="●"/>
              <a:defRPr/>
            </a:lvl4pPr>
            <a:lvl5pPr lvl="4">
              <a:spcBef>
                <a:spcPts val="1600"/>
              </a:spcBef>
              <a:spcAft>
                <a:spcPts val="0"/>
              </a:spcAft>
              <a:buClr>
                <a:srgbClr val="024427"/>
              </a:buClr>
              <a:buSzPts val="1400"/>
              <a:buFont typeface="Maven Pro"/>
              <a:buChar char="○"/>
              <a:defRPr/>
            </a:lvl5pPr>
            <a:lvl6pPr lvl="5">
              <a:spcBef>
                <a:spcPts val="1600"/>
              </a:spcBef>
              <a:spcAft>
                <a:spcPts val="0"/>
              </a:spcAft>
              <a:buClr>
                <a:srgbClr val="024427"/>
              </a:buClr>
              <a:buSzPts val="1400"/>
              <a:buFont typeface="Maven Pro"/>
              <a:buChar char="■"/>
              <a:defRPr/>
            </a:lvl6pPr>
            <a:lvl7pPr lvl="6">
              <a:spcBef>
                <a:spcPts val="1600"/>
              </a:spcBef>
              <a:spcAft>
                <a:spcPts val="0"/>
              </a:spcAft>
              <a:buClr>
                <a:srgbClr val="024427"/>
              </a:buClr>
              <a:buSzPts val="1400"/>
              <a:buFont typeface="Maven Pro"/>
              <a:buChar char="●"/>
              <a:defRPr/>
            </a:lvl7pPr>
            <a:lvl8pPr lvl="7">
              <a:spcBef>
                <a:spcPts val="1600"/>
              </a:spcBef>
              <a:spcAft>
                <a:spcPts val="0"/>
              </a:spcAft>
              <a:buClr>
                <a:srgbClr val="024427"/>
              </a:buClr>
              <a:buSzPts val="1400"/>
              <a:buFont typeface="Maven Pro"/>
              <a:buChar char="○"/>
              <a:defRPr/>
            </a:lvl8pPr>
            <a:lvl9pPr lvl="8">
              <a:spcBef>
                <a:spcPts val="1600"/>
              </a:spcBef>
              <a:spcAft>
                <a:spcPts val="1600"/>
              </a:spcAft>
              <a:buClr>
                <a:srgbClr val="024427"/>
              </a:buClr>
              <a:buSzPts val="1400"/>
              <a:buFont typeface="Maven Pro"/>
              <a:buChar char="■"/>
              <a:defRPr/>
            </a:lvl9pPr>
          </a:lstStyle>
          <a:p>
            <a:endParaRPr/>
          </a:p>
        </p:txBody>
      </p:sp>
      <p:sp>
        <p:nvSpPr>
          <p:cNvPr id="69" name="Google Shape;6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0760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iret One"/>
              <a:buNone/>
              <a:defRPr sz="2800">
                <a:solidFill>
                  <a:schemeClr val="dk1"/>
                </a:solidFill>
                <a:latin typeface="Poiret One"/>
                <a:ea typeface="Poiret One"/>
                <a:cs typeface="Poiret One"/>
                <a:sym typeface="Poiret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Oxygen Light"/>
              <a:buChar char="●"/>
              <a:defRPr sz="1800">
                <a:solidFill>
                  <a:schemeClr val="lt2"/>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lt2"/>
              </a:buClr>
              <a:buSzPts val="1400"/>
              <a:buFont typeface="Oxygen Light"/>
              <a:buChar char="■"/>
              <a:defRPr>
                <a:solidFill>
                  <a:schemeClr val="lt2"/>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8" r:id="rId3"/>
    <p:sldLayoutId id="2147483675" r:id="rId4"/>
    <p:sldLayoutId id="2147483676" r:id="rId5"/>
    <p:sldLayoutId id="2147483677" r:id="rId6"/>
    <p:sldLayoutId id="214748368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4.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7" Type="http://schemas.openxmlformats.org/officeDocument/2006/relationships/image" Target="../media/image28.tmp"/><Relationship Id="rId2" Type="http://schemas.openxmlformats.org/officeDocument/2006/relationships/image" Target="../media/image23.tmp"/><Relationship Id="rId1" Type="http://schemas.openxmlformats.org/officeDocument/2006/relationships/slideLayout" Target="../slideLayouts/slideLayout4.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4.xml"/><Relationship Id="rId4" Type="http://schemas.openxmlformats.org/officeDocument/2006/relationships/image" Target="../media/image31.tmp"/></Relationships>
</file>

<file path=ppt/slides/_rels/slide1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4.xml"/><Relationship Id="rId4" Type="http://schemas.openxmlformats.org/officeDocument/2006/relationships/image" Target="../media/image34.tmp"/></Relationships>
</file>

<file path=ppt/slides/_rels/slide1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4.xml"/><Relationship Id="rId4" Type="http://schemas.openxmlformats.org/officeDocument/2006/relationships/image" Target="../media/image37.tmp"/></Relationships>
</file>

<file path=ppt/slides/_rels/slide15.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4.xml"/><Relationship Id="rId4" Type="http://schemas.openxmlformats.org/officeDocument/2006/relationships/image" Target="../media/image40.tmp"/></Relationships>
</file>

<file path=ppt/slides/_rels/slide1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4.xml"/><Relationship Id="rId4" Type="http://schemas.openxmlformats.org/officeDocument/2006/relationships/image" Target="../media/image43.tmp"/></Relationships>
</file>

<file path=ppt/slides/_rels/slide1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4.xml"/><Relationship Id="rId5" Type="http://schemas.openxmlformats.org/officeDocument/2006/relationships/image" Target="../media/image47.tmp"/><Relationship Id="rId4" Type="http://schemas.openxmlformats.org/officeDocument/2006/relationships/image" Target="../media/image46.tmp"/></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tmp"/><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7.xml"/><Relationship Id="rId4" Type="http://schemas.openxmlformats.org/officeDocument/2006/relationships/image" Target="../media/image36.tmp"/></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tmp"/><Relationship Id="rId7" Type="http://schemas.openxmlformats.org/officeDocument/2006/relationships/image" Target="../media/image67.tmp"/><Relationship Id="rId2" Type="http://schemas.openxmlformats.org/officeDocument/2006/relationships/image" Target="../media/image62.tmp"/><Relationship Id="rId1" Type="http://schemas.openxmlformats.org/officeDocument/2006/relationships/slideLayout" Target="../slideLayouts/slideLayout7.xml"/><Relationship Id="rId6" Type="http://schemas.openxmlformats.org/officeDocument/2006/relationships/image" Target="../media/image66.tmp"/><Relationship Id="rId5" Type="http://schemas.openxmlformats.org/officeDocument/2006/relationships/image" Target="../media/image65.tmp"/><Relationship Id="rId4" Type="http://schemas.openxmlformats.org/officeDocument/2006/relationships/image" Target="../media/image64.tmp"/></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tmp"/><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70.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tmp"/><Relationship Id="rId1" Type="http://schemas.openxmlformats.org/officeDocument/2006/relationships/slideLayout" Target="../slideLayouts/slideLayout1.xml"/><Relationship Id="rId5" Type="http://schemas.openxmlformats.org/officeDocument/2006/relationships/image" Target="../media/image75.tmp"/><Relationship Id="rId4" Type="http://schemas.openxmlformats.org/officeDocument/2006/relationships/image" Target="../media/image74.tmp"/></Relationships>
</file>

<file path=ppt/slides/_rels/slide28.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image" Target="../media/image76.tmp"/><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80.tmp"/><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1.xml"/><Relationship Id="rId4" Type="http://schemas.openxmlformats.org/officeDocument/2006/relationships/image" Target="../media/image84.tmp"/></Relationships>
</file>

<file path=ppt/slides/_rels/slide32.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tmp"/><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image" Target="../media/image91.tmp"/><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image" Target="../media/image93.tmp"/><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image" Target="../media/image95.tmp"/><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image" Target="../media/image102.tmp"/><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image" Target="../media/image104.tmp"/><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image" Target="../media/image106.tmp"/><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image" Target="../media/image114.tmp"/><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mp"/><Relationship Id="rId7" Type="http://schemas.openxmlformats.org/officeDocument/2006/relationships/image" Target="../media/image19.tmp"/><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tmp"/><Relationship Id="rId5" Type="http://schemas.openxmlformats.org/officeDocument/2006/relationships/image" Target="../media/image17.tmp"/><Relationship Id="rId4" Type="http://schemas.openxmlformats.org/officeDocument/2006/relationships/image" Target="../media/image1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6" name="Picture 5" descr="Shape, company name&#10;&#10;Description automatically generated">
            <a:extLst>
              <a:ext uri="{FF2B5EF4-FFF2-40B4-BE49-F238E27FC236}">
                <a16:creationId xmlns:a16="http://schemas.microsoft.com/office/drawing/2014/main" id="{09968CEB-894A-28E1-C823-8F3508B47F0F}"/>
              </a:ext>
            </a:extLst>
          </p:cNvPr>
          <p:cNvPicPr>
            <a:picLocks noChangeAspect="1"/>
          </p:cNvPicPr>
          <p:nvPr/>
        </p:nvPicPr>
        <p:blipFill>
          <a:blip r:embed="rId4">
            <a:duotone>
              <a:prstClr val="black"/>
              <a:schemeClr val="accent4">
                <a:tint val="45000"/>
                <a:satMod val="400000"/>
              </a:schemeClr>
            </a:duotone>
          </a:blip>
          <a:stretch>
            <a:fillRect/>
          </a:stretch>
        </p:blipFill>
        <p:spPr>
          <a:xfrm>
            <a:off x="2188030" y="-555171"/>
            <a:ext cx="6253842" cy="625384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14045">
        <p14:prism isContent="1" isInverted="1"/>
      </p:transition>
    </mc:Choice>
    <mc:Fallback xmlns="">
      <p:transition spd="slow" advTm="1404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ext&#10;&#10;Description automatically generated with low confidence">
            <a:extLst>
              <a:ext uri="{FF2B5EF4-FFF2-40B4-BE49-F238E27FC236}">
                <a16:creationId xmlns:a16="http://schemas.microsoft.com/office/drawing/2014/main" id="{A07B59DF-F787-3497-7CD4-7C620DD12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26" y="1144308"/>
            <a:ext cx="6051431" cy="2194116"/>
          </a:xfrm>
          <a:prstGeom prst="rect">
            <a:avLst/>
          </a:prstGeom>
          <a:ln w="19050">
            <a:solidFill>
              <a:schemeClr val="accent2">
                <a:lumMod val="50000"/>
              </a:schemeClr>
            </a:solidFill>
          </a:ln>
        </p:spPr>
      </p:pic>
      <p:sp>
        <p:nvSpPr>
          <p:cNvPr id="7" name="TextBox 6">
            <a:extLst>
              <a:ext uri="{FF2B5EF4-FFF2-40B4-BE49-F238E27FC236}">
                <a16:creationId xmlns:a16="http://schemas.microsoft.com/office/drawing/2014/main" id="{FED90E54-D579-BF83-86B5-CD22091E18AA}"/>
              </a:ext>
            </a:extLst>
          </p:cNvPr>
          <p:cNvSpPr txBox="1"/>
          <p:nvPr/>
        </p:nvSpPr>
        <p:spPr>
          <a:xfrm>
            <a:off x="2828329" y="175614"/>
            <a:ext cx="3801071"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err="1">
                <a:solidFill>
                  <a:srgbClr val="9D6A63"/>
                </a:solidFill>
                <a:latin typeface="Amasis MT Pro Black" panose="020B0604020202020204" pitchFamily="18" charset="0"/>
              </a:rPr>
              <a:t>Employee_Phone</a:t>
            </a:r>
            <a:r>
              <a:rPr lang="en-US" sz="2800" dirty="0">
                <a:solidFill>
                  <a:srgbClr val="9D6A63"/>
                </a:solidFill>
                <a:latin typeface="Amasis MT Pro Black" panose="020B0604020202020204" pitchFamily="18" charset="0"/>
              </a:rPr>
              <a:t>:</a:t>
            </a:r>
            <a:endParaRPr lang="en-US" sz="1800" b="1" dirty="0">
              <a:solidFill>
                <a:srgbClr val="9D6A63"/>
              </a:solidFill>
              <a:latin typeface="Oxygen"/>
            </a:endParaRPr>
          </a:p>
        </p:txBody>
      </p:sp>
      <p:pic>
        <p:nvPicPr>
          <p:cNvPr id="15" name="Picture 14" descr="Table&#10;&#10;Description automatically generated with low confidence">
            <a:extLst>
              <a:ext uri="{FF2B5EF4-FFF2-40B4-BE49-F238E27FC236}">
                <a16:creationId xmlns:a16="http://schemas.microsoft.com/office/drawing/2014/main" id="{D0E1A1FB-9FAB-AD3A-9A4E-EDFB54309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058825"/>
            <a:ext cx="1854970" cy="2865762"/>
          </a:xfrm>
          <a:prstGeom prst="rect">
            <a:avLst/>
          </a:prstGeom>
          <a:ln w="19050">
            <a:solidFill>
              <a:schemeClr val="accent2">
                <a:lumMod val="50000"/>
              </a:schemeClr>
            </a:solidFill>
          </a:ln>
        </p:spPr>
      </p:pic>
      <p:pic>
        <p:nvPicPr>
          <p:cNvPr id="16" name="Picture 15" descr="Text&#10;&#10;Description automatically generated with low confidence">
            <a:extLst>
              <a:ext uri="{FF2B5EF4-FFF2-40B4-BE49-F238E27FC236}">
                <a16:creationId xmlns:a16="http://schemas.microsoft.com/office/drawing/2014/main" id="{3160DBB5-5505-7AC0-AB68-10C059B47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113" y="1393294"/>
            <a:ext cx="1539240" cy="769620"/>
          </a:xfrm>
          <a:prstGeom prst="rect">
            <a:avLst/>
          </a:prstGeom>
          <a:ln w="19050">
            <a:solidFill>
              <a:schemeClr val="accent2">
                <a:lumMod val="50000"/>
              </a:schemeClr>
            </a:solidFill>
          </a:ln>
        </p:spPr>
      </p:pic>
    </p:spTree>
    <p:extLst>
      <p:ext uri="{BB962C8B-B14F-4D97-AF65-F5344CB8AC3E}">
        <p14:creationId xmlns:p14="http://schemas.microsoft.com/office/powerpoint/2010/main" val="3740600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D90E54-D579-BF83-86B5-CD22091E18AA}"/>
              </a:ext>
            </a:extLst>
          </p:cNvPr>
          <p:cNvSpPr txBox="1"/>
          <p:nvPr/>
        </p:nvSpPr>
        <p:spPr>
          <a:xfrm>
            <a:off x="257583" y="156754"/>
            <a:ext cx="2560319"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a:solidFill>
                  <a:srgbClr val="9D6A63"/>
                </a:solidFill>
                <a:latin typeface="Amasis MT Pro Black" panose="020B0604020202020204" pitchFamily="18" charset="0"/>
              </a:rPr>
              <a:t>Customer:</a:t>
            </a:r>
            <a:r>
              <a:rPr lang="en-US" sz="1800" b="1" dirty="0">
                <a:solidFill>
                  <a:srgbClr val="9D6A63"/>
                </a:solidFill>
                <a:latin typeface="Oxygen"/>
              </a:rPr>
              <a:t> </a:t>
            </a:r>
          </a:p>
        </p:txBody>
      </p:sp>
      <p:sp>
        <p:nvSpPr>
          <p:cNvPr id="11" name="TextBox 10">
            <a:extLst>
              <a:ext uri="{FF2B5EF4-FFF2-40B4-BE49-F238E27FC236}">
                <a16:creationId xmlns:a16="http://schemas.microsoft.com/office/drawing/2014/main" id="{C33859DB-11BF-BFF3-2DCA-62F2F463D9D8}"/>
              </a:ext>
            </a:extLst>
          </p:cNvPr>
          <p:cNvSpPr txBox="1"/>
          <p:nvPr/>
        </p:nvSpPr>
        <p:spPr>
          <a:xfrm>
            <a:off x="229708" y="2596743"/>
            <a:ext cx="3801071"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err="1">
                <a:solidFill>
                  <a:srgbClr val="9D6A63"/>
                </a:solidFill>
                <a:latin typeface="Amasis MT Pro Black" panose="020B0604020202020204" pitchFamily="18" charset="0"/>
              </a:rPr>
              <a:t>Customer_Account</a:t>
            </a:r>
            <a:r>
              <a:rPr lang="en-US" sz="2800" dirty="0">
                <a:solidFill>
                  <a:srgbClr val="9D6A63"/>
                </a:solidFill>
                <a:latin typeface="Amasis MT Pro Black" panose="020B0604020202020204" pitchFamily="18" charset="0"/>
              </a:rPr>
              <a:t>:</a:t>
            </a:r>
            <a:r>
              <a:rPr lang="en-US" sz="1800" b="1" dirty="0">
                <a:solidFill>
                  <a:srgbClr val="9D6A63"/>
                </a:solidFill>
                <a:latin typeface="Oxygen"/>
              </a:rPr>
              <a:t> </a:t>
            </a:r>
          </a:p>
        </p:txBody>
      </p:sp>
      <p:pic>
        <p:nvPicPr>
          <p:cNvPr id="15" name="Picture 14" descr="Graphical user interface, text&#10;&#10;Description automatically generated">
            <a:extLst>
              <a:ext uri="{FF2B5EF4-FFF2-40B4-BE49-F238E27FC236}">
                <a16:creationId xmlns:a16="http://schemas.microsoft.com/office/drawing/2014/main" id="{CCD592D5-A8BF-F1EB-F011-17B75A5AE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08" y="3215849"/>
            <a:ext cx="4480315" cy="1608464"/>
          </a:xfrm>
          <a:prstGeom prst="rect">
            <a:avLst/>
          </a:prstGeom>
          <a:ln w="19050">
            <a:solidFill>
              <a:schemeClr val="accent2">
                <a:lumMod val="50000"/>
              </a:schemeClr>
            </a:solidFill>
          </a:ln>
        </p:spPr>
      </p:pic>
      <p:pic>
        <p:nvPicPr>
          <p:cNvPr id="16" name="Picture 15" descr="Graphical user interface, text, application&#10;&#10;Description automatically generated">
            <a:extLst>
              <a:ext uri="{FF2B5EF4-FFF2-40B4-BE49-F238E27FC236}">
                <a16:creationId xmlns:a16="http://schemas.microsoft.com/office/drawing/2014/main" id="{0EB4BC88-7DAA-FB66-A1C6-9687EFA53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583" y="775853"/>
            <a:ext cx="3131820" cy="1623060"/>
          </a:xfrm>
          <a:prstGeom prst="rect">
            <a:avLst/>
          </a:prstGeom>
          <a:ln w="19050">
            <a:solidFill>
              <a:schemeClr val="accent2">
                <a:lumMod val="50000"/>
              </a:schemeClr>
            </a:solidFill>
          </a:ln>
        </p:spPr>
      </p:pic>
      <p:pic>
        <p:nvPicPr>
          <p:cNvPr id="17" name="Picture 16" descr="Graphical user interface, text, application, table, Excel&#10;&#10;Description automatically generated">
            <a:extLst>
              <a:ext uri="{FF2B5EF4-FFF2-40B4-BE49-F238E27FC236}">
                <a16:creationId xmlns:a16="http://schemas.microsoft.com/office/drawing/2014/main" id="{E1C8E16F-68DF-6BFD-764F-4C32E7D5F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124" y="604403"/>
            <a:ext cx="3177540" cy="1965960"/>
          </a:xfrm>
          <a:prstGeom prst="rect">
            <a:avLst/>
          </a:prstGeom>
          <a:ln w="19050">
            <a:solidFill>
              <a:schemeClr val="accent2">
                <a:lumMod val="50000"/>
              </a:schemeClr>
            </a:solidFill>
          </a:ln>
        </p:spPr>
      </p:pic>
      <p:pic>
        <p:nvPicPr>
          <p:cNvPr id="18" name="Picture 17" descr="Text&#10;&#10;Description automatically generated">
            <a:extLst>
              <a:ext uri="{FF2B5EF4-FFF2-40B4-BE49-F238E27FC236}">
                <a16:creationId xmlns:a16="http://schemas.microsoft.com/office/drawing/2014/main" id="{89D167EC-9DE2-F679-28F7-2493F94973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2983" y="1018200"/>
            <a:ext cx="1432560" cy="1173480"/>
          </a:xfrm>
          <a:prstGeom prst="rect">
            <a:avLst/>
          </a:prstGeom>
          <a:ln w="19050">
            <a:solidFill>
              <a:schemeClr val="accent2">
                <a:lumMod val="50000"/>
              </a:schemeClr>
            </a:solidFill>
          </a:ln>
        </p:spPr>
      </p:pic>
      <p:pic>
        <p:nvPicPr>
          <p:cNvPr id="19" name="Picture 18" descr="Graphical user interface, application, table, Excel&#10;&#10;Description automatically generated">
            <a:extLst>
              <a:ext uri="{FF2B5EF4-FFF2-40B4-BE49-F238E27FC236}">
                <a16:creationId xmlns:a16="http://schemas.microsoft.com/office/drawing/2014/main" id="{FA0874E4-C686-9006-4B90-3D875F3EA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9124" y="2828270"/>
            <a:ext cx="3177540" cy="1965960"/>
          </a:xfrm>
          <a:prstGeom prst="rect">
            <a:avLst/>
          </a:prstGeom>
          <a:ln w="19050">
            <a:solidFill>
              <a:schemeClr val="accent2">
                <a:lumMod val="50000"/>
              </a:schemeClr>
            </a:solidFill>
          </a:ln>
        </p:spPr>
      </p:pic>
      <p:pic>
        <p:nvPicPr>
          <p:cNvPr id="20" name="Picture 19" descr="Text&#10;&#10;Description automatically generated">
            <a:extLst>
              <a:ext uri="{FF2B5EF4-FFF2-40B4-BE49-F238E27FC236}">
                <a16:creationId xmlns:a16="http://schemas.microsoft.com/office/drawing/2014/main" id="{B085F4C0-31C4-4012-562F-702478EEBD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542" y="3254853"/>
            <a:ext cx="1568028" cy="1112794"/>
          </a:xfrm>
          <a:prstGeom prst="rect">
            <a:avLst/>
          </a:prstGeom>
          <a:ln w="19050">
            <a:solidFill>
              <a:schemeClr val="accent2">
                <a:lumMod val="50000"/>
              </a:schemeClr>
            </a:solidFill>
          </a:ln>
        </p:spPr>
      </p:pic>
    </p:spTree>
    <p:extLst>
      <p:ext uri="{BB962C8B-B14F-4D97-AF65-F5344CB8AC3E}">
        <p14:creationId xmlns:p14="http://schemas.microsoft.com/office/powerpoint/2010/main" val="1843391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80">
                                          <p:stCondLst>
                                            <p:cond delay="0"/>
                                          </p:stCondLst>
                                        </p:cTn>
                                        <p:tgtEl>
                                          <p:spTgt spid="11"/>
                                        </p:tgtEl>
                                      </p:cBhvr>
                                    </p:animEffect>
                                    <p:anim calcmode="lin" valueType="num">
                                      <p:cBhvr>
                                        <p:cTn id="2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gtEl>
                                      </p:cBhvr>
                                      <p:to x="100000" y="60000"/>
                                    </p:animScale>
                                    <p:animScale>
                                      <p:cBhvr>
                                        <p:cTn id="32" dur="166" decel="50000">
                                          <p:stCondLst>
                                            <p:cond delay="676"/>
                                          </p:stCondLst>
                                        </p:cTn>
                                        <p:tgtEl>
                                          <p:spTgt spid="11"/>
                                        </p:tgtEl>
                                      </p:cBhvr>
                                      <p:to x="100000" y="100000"/>
                                    </p:animScale>
                                    <p:animScale>
                                      <p:cBhvr>
                                        <p:cTn id="33" dur="26">
                                          <p:stCondLst>
                                            <p:cond delay="1312"/>
                                          </p:stCondLst>
                                        </p:cTn>
                                        <p:tgtEl>
                                          <p:spTgt spid="11"/>
                                        </p:tgtEl>
                                      </p:cBhvr>
                                      <p:to x="100000" y="80000"/>
                                    </p:animScale>
                                    <p:animScale>
                                      <p:cBhvr>
                                        <p:cTn id="34" dur="166" decel="50000">
                                          <p:stCondLst>
                                            <p:cond delay="1338"/>
                                          </p:stCondLst>
                                        </p:cTn>
                                        <p:tgtEl>
                                          <p:spTgt spid="11"/>
                                        </p:tgtEl>
                                      </p:cBhvr>
                                      <p:to x="100000" y="100000"/>
                                    </p:animScale>
                                    <p:animScale>
                                      <p:cBhvr>
                                        <p:cTn id="35" dur="26">
                                          <p:stCondLst>
                                            <p:cond delay="1642"/>
                                          </p:stCondLst>
                                        </p:cTn>
                                        <p:tgtEl>
                                          <p:spTgt spid="11"/>
                                        </p:tgtEl>
                                      </p:cBhvr>
                                      <p:to x="100000" y="90000"/>
                                    </p:animScale>
                                    <p:animScale>
                                      <p:cBhvr>
                                        <p:cTn id="36" dur="166" decel="50000">
                                          <p:stCondLst>
                                            <p:cond delay="1668"/>
                                          </p:stCondLst>
                                        </p:cTn>
                                        <p:tgtEl>
                                          <p:spTgt spid="11"/>
                                        </p:tgtEl>
                                      </p:cBhvr>
                                      <p:to x="100000" y="100000"/>
                                    </p:animScale>
                                    <p:animScale>
                                      <p:cBhvr>
                                        <p:cTn id="37" dur="26">
                                          <p:stCondLst>
                                            <p:cond delay="1808"/>
                                          </p:stCondLst>
                                        </p:cTn>
                                        <p:tgtEl>
                                          <p:spTgt spid="11"/>
                                        </p:tgtEl>
                                      </p:cBhvr>
                                      <p:to x="100000" y="95000"/>
                                    </p:animScale>
                                    <p:animScale>
                                      <p:cBhvr>
                                        <p:cTn id="38"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low confidence">
            <a:extLst>
              <a:ext uri="{FF2B5EF4-FFF2-40B4-BE49-F238E27FC236}">
                <a16:creationId xmlns:a16="http://schemas.microsoft.com/office/drawing/2014/main" id="{7BD182E1-E38C-AE6C-0592-34C9D7898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63" y="1280375"/>
            <a:ext cx="6827807" cy="2912063"/>
          </a:xfrm>
          <a:prstGeom prst="rect">
            <a:avLst/>
          </a:prstGeom>
          <a:ln w="19050">
            <a:solidFill>
              <a:schemeClr val="accent2">
                <a:lumMod val="50000"/>
              </a:schemeClr>
            </a:solidFill>
          </a:ln>
        </p:spPr>
      </p:pic>
      <p:sp>
        <p:nvSpPr>
          <p:cNvPr id="7" name="TextBox 6">
            <a:extLst>
              <a:ext uri="{FF2B5EF4-FFF2-40B4-BE49-F238E27FC236}">
                <a16:creationId xmlns:a16="http://schemas.microsoft.com/office/drawing/2014/main" id="{FED90E54-D579-BF83-86B5-CD22091E18AA}"/>
              </a:ext>
            </a:extLst>
          </p:cNvPr>
          <p:cNvSpPr txBox="1"/>
          <p:nvPr/>
        </p:nvSpPr>
        <p:spPr>
          <a:xfrm>
            <a:off x="2828329" y="175614"/>
            <a:ext cx="3801071"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err="1">
                <a:solidFill>
                  <a:srgbClr val="9D6A63"/>
                </a:solidFill>
                <a:latin typeface="Amasis MT Pro Black" panose="020B0604020202020204" pitchFamily="18" charset="0"/>
              </a:rPr>
              <a:t>Customer_Phone</a:t>
            </a:r>
            <a:r>
              <a:rPr lang="en-US" sz="2800" dirty="0">
                <a:solidFill>
                  <a:srgbClr val="9D6A63"/>
                </a:solidFill>
                <a:latin typeface="Amasis MT Pro Black" panose="020B0604020202020204" pitchFamily="18" charset="0"/>
              </a:rPr>
              <a:t>:</a:t>
            </a:r>
            <a:endParaRPr lang="en-US" sz="1800" b="1" dirty="0">
              <a:solidFill>
                <a:srgbClr val="9D6A63"/>
              </a:solidFill>
              <a:latin typeface="Oxygen"/>
            </a:endParaRPr>
          </a:p>
        </p:txBody>
      </p:sp>
      <p:pic>
        <p:nvPicPr>
          <p:cNvPr id="6" name="Picture 5" descr="Table&#10;&#10;Description automatically generated with medium confidence">
            <a:extLst>
              <a:ext uri="{FF2B5EF4-FFF2-40B4-BE49-F238E27FC236}">
                <a16:creationId xmlns:a16="http://schemas.microsoft.com/office/drawing/2014/main" id="{3B9ED5DF-01A1-E455-543F-D7F666C9D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56" y="1280375"/>
            <a:ext cx="1858281" cy="2912062"/>
          </a:xfrm>
          <a:prstGeom prst="rect">
            <a:avLst/>
          </a:prstGeom>
          <a:ln w="19050">
            <a:solidFill>
              <a:schemeClr val="accent2">
                <a:lumMod val="50000"/>
              </a:schemeClr>
            </a:solidFill>
          </a:ln>
        </p:spPr>
      </p:pic>
      <p:pic>
        <p:nvPicPr>
          <p:cNvPr id="8" name="Picture 7" descr="Text&#10;&#10;Description automatically generated with low confidence">
            <a:extLst>
              <a:ext uri="{FF2B5EF4-FFF2-40B4-BE49-F238E27FC236}">
                <a16:creationId xmlns:a16="http://schemas.microsoft.com/office/drawing/2014/main" id="{0CC23CDA-1FB5-B77B-3EBB-EA1765552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140" y="1592580"/>
            <a:ext cx="1485900" cy="784860"/>
          </a:xfrm>
          <a:prstGeom prst="rect">
            <a:avLst/>
          </a:prstGeom>
          <a:ln w="19050">
            <a:solidFill>
              <a:schemeClr val="accent2">
                <a:lumMod val="50000"/>
              </a:schemeClr>
            </a:solidFill>
          </a:ln>
        </p:spPr>
      </p:pic>
    </p:spTree>
    <p:extLst>
      <p:ext uri="{BB962C8B-B14F-4D97-AF65-F5344CB8AC3E}">
        <p14:creationId xmlns:p14="http://schemas.microsoft.com/office/powerpoint/2010/main" val="763527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D90E54-D579-BF83-86B5-CD22091E18AA}"/>
              </a:ext>
            </a:extLst>
          </p:cNvPr>
          <p:cNvSpPr txBox="1"/>
          <p:nvPr/>
        </p:nvSpPr>
        <p:spPr>
          <a:xfrm>
            <a:off x="290519" y="0"/>
            <a:ext cx="2560319"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a:solidFill>
                  <a:srgbClr val="9D6A63"/>
                </a:solidFill>
                <a:latin typeface="Amasis MT Pro Black" panose="020B0604020202020204" pitchFamily="18" charset="0"/>
              </a:rPr>
              <a:t>Product: </a:t>
            </a:r>
            <a:endParaRPr lang="en-US" sz="1800" b="1" dirty="0">
              <a:solidFill>
                <a:srgbClr val="9D6A63"/>
              </a:solidFill>
              <a:latin typeface="Oxygen"/>
            </a:endParaRPr>
          </a:p>
        </p:txBody>
      </p:sp>
      <p:pic>
        <p:nvPicPr>
          <p:cNvPr id="10" name="Picture 9" descr="Graphical user interface, text, application&#10;&#10;Description automatically generated">
            <a:extLst>
              <a:ext uri="{FF2B5EF4-FFF2-40B4-BE49-F238E27FC236}">
                <a16:creationId xmlns:a16="http://schemas.microsoft.com/office/drawing/2014/main" id="{BE643B70-87B3-6DB7-8942-D63B153F2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27" y="523219"/>
            <a:ext cx="5437421" cy="2996358"/>
          </a:xfrm>
          <a:prstGeom prst="rect">
            <a:avLst/>
          </a:prstGeom>
          <a:ln w="19050">
            <a:solidFill>
              <a:schemeClr val="accent2">
                <a:lumMod val="50000"/>
              </a:schemeClr>
            </a:solidFill>
          </a:ln>
        </p:spPr>
      </p:pic>
      <p:pic>
        <p:nvPicPr>
          <p:cNvPr id="13" name="Picture 12" descr="Table&#10;&#10;Description automatically generated">
            <a:extLst>
              <a:ext uri="{FF2B5EF4-FFF2-40B4-BE49-F238E27FC236}">
                <a16:creationId xmlns:a16="http://schemas.microsoft.com/office/drawing/2014/main" id="{9375A501-3FCC-1EAF-3C78-5E2D6FCBA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513" y="523218"/>
            <a:ext cx="3292360" cy="2996358"/>
          </a:xfrm>
          <a:prstGeom prst="rect">
            <a:avLst/>
          </a:prstGeom>
          <a:ln w="19050">
            <a:solidFill>
              <a:schemeClr val="accent2">
                <a:lumMod val="50000"/>
              </a:schemeClr>
            </a:solidFill>
          </a:ln>
        </p:spPr>
      </p:pic>
      <p:pic>
        <p:nvPicPr>
          <p:cNvPr id="14" name="Picture 13" descr="Text&#10;&#10;Description automatically generated">
            <a:extLst>
              <a:ext uri="{FF2B5EF4-FFF2-40B4-BE49-F238E27FC236}">
                <a16:creationId xmlns:a16="http://schemas.microsoft.com/office/drawing/2014/main" id="{9E3A0939-6EC7-5535-DC5B-08EA0F23B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172" y="1295400"/>
            <a:ext cx="1539240" cy="1051560"/>
          </a:xfrm>
          <a:prstGeom prst="rect">
            <a:avLst/>
          </a:prstGeom>
          <a:ln w="19050">
            <a:solidFill>
              <a:schemeClr val="accent2">
                <a:lumMod val="50000"/>
              </a:schemeClr>
            </a:solidFill>
          </a:ln>
        </p:spPr>
      </p:pic>
    </p:spTree>
    <p:extLst>
      <p:ext uri="{BB962C8B-B14F-4D97-AF65-F5344CB8AC3E}">
        <p14:creationId xmlns:p14="http://schemas.microsoft.com/office/powerpoint/2010/main" val="1418291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33859DB-11BF-BFF3-2DCA-62F2F463D9D8}"/>
              </a:ext>
            </a:extLst>
          </p:cNvPr>
          <p:cNvSpPr txBox="1"/>
          <p:nvPr/>
        </p:nvSpPr>
        <p:spPr>
          <a:xfrm>
            <a:off x="290520" y="240897"/>
            <a:ext cx="3801071"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a:solidFill>
                  <a:srgbClr val="9D6A63"/>
                </a:solidFill>
                <a:latin typeface="Amasis MT Pro Black" panose="020B0604020202020204" pitchFamily="18" charset="0"/>
              </a:rPr>
              <a:t>Ingredients:</a:t>
            </a:r>
            <a:r>
              <a:rPr lang="en-US" sz="1800" b="1" dirty="0">
                <a:solidFill>
                  <a:srgbClr val="9D6A63"/>
                </a:solidFill>
                <a:latin typeface="Oxygen"/>
              </a:rPr>
              <a:t> </a:t>
            </a:r>
          </a:p>
        </p:txBody>
      </p:sp>
      <p:pic>
        <p:nvPicPr>
          <p:cNvPr id="12" name="Picture 11" descr="Graphical user interface, text, application&#10;&#10;Description automatically generated">
            <a:extLst>
              <a:ext uri="{FF2B5EF4-FFF2-40B4-BE49-F238E27FC236}">
                <a16:creationId xmlns:a16="http://schemas.microsoft.com/office/drawing/2014/main" id="{3AD5F0BE-7129-B79D-1C83-5BF44A0AD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1" y="1247763"/>
            <a:ext cx="5273518" cy="2835865"/>
          </a:xfrm>
          <a:prstGeom prst="rect">
            <a:avLst/>
          </a:prstGeom>
          <a:ln w="19050">
            <a:solidFill>
              <a:schemeClr val="accent2">
                <a:lumMod val="50000"/>
              </a:schemeClr>
            </a:solidFill>
          </a:ln>
        </p:spPr>
      </p:pic>
      <p:pic>
        <p:nvPicPr>
          <p:cNvPr id="21" name="Picture 20" descr="Table&#10;&#10;Description automatically generated">
            <a:extLst>
              <a:ext uri="{FF2B5EF4-FFF2-40B4-BE49-F238E27FC236}">
                <a16:creationId xmlns:a16="http://schemas.microsoft.com/office/drawing/2014/main" id="{0E57740D-1BBF-E874-6D03-6F3552CDA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7416" y="1479464"/>
            <a:ext cx="3387573" cy="2372461"/>
          </a:xfrm>
          <a:prstGeom prst="rect">
            <a:avLst/>
          </a:prstGeom>
          <a:ln w="19050">
            <a:solidFill>
              <a:schemeClr val="accent2">
                <a:lumMod val="50000"/>
              </a:schemeClr>
            </a:solidFill>
          </a:ln>
        </p:spPr>
      </p:pic>
      <p:pic>
        <p:nvPicPr>
          <p:cNvPr id="22" name="Picture 21" descr="Text&#10;&#10;Description automatically generated">
            <a:extLst>
              <a:ext uri="{FF2B5EF4-FFF2-40B4-BE49-F238E27FC236}">
                <a16:creationId xmlns:a16="http://schemas.microsoft.com/office/drawing/2014/main" id="{D60DD03D-C0BC-89D3-1F33-611ED3ECB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663" y="1606658"/>
            <a:ext cx="1516380" cy="1272540"/>
          </a:xfrm>
          <a:prstGeom prst="rect">
            <a:avLst/>
          </a:prstGeom>
          <a:ln w="19050">
            <a:solidFill>
              <a:schemeClr val="accent2">
                <a:lumMod val="50000"/>
              </a:schemeClr>
            </a:solidFill>
          </a:ln>
        </p:spPr>
      </p:pic>
    </p:spTree>
    <p:extLst>
      <p:ext uri="{BB962C8B-B14F-4D97-AF65-F5344CB8AC3E}">
        <p14:creationId xmlns:p14="http://schemas.microsoft.com/office/powerpoint/2010/main" val="966785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D90E54-D579-BF83-86B5-CD22091E18AA}"/>
              </a:ext>
            </a:extLst>
          </p:cNvPr>
          <p:cNvSpPr txBox="1"/>
          <p:nvPr/>
        </p:nvSpPr>
        <p:spPr>
          <a:xfrm>
            <a:off x="290519" y="0"/>
            <a:ext cx="2560319"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a:solidFill>
                  <a:srgbClr val="9D6A63"/>
                </a:solidFill>
                <a:latin typeface="Amasis MT Pro Black" panose="020B0604020202020204" pitchFamily="18" charset="0"/>
              </a:rPr>
              <a:t>Supplier:</a:t>
            </a:r>
            <a:endParaRPr lang="en-US" sz="1800" b="1" dirty="0">
              <a:solidFill>
                <a:srgbClr val="9D6A63"/>
              </a:solidFill>
              <a:latin typeface="Oxygen"/>
            </a:endParaRPr>
          </a:p>
        </p:txBody>
      </p:sp>
      <p:pic>
        <p:nvPicPr>
          <p:cNvPr id="8" name="Picture 7" descr="Graphical user interface, text&#10;&#10;Description automatically generated with medium confidence">
            <a:extLst>
              <a:ext uri="{FF2B5EF4-FFF2-40B4-BE49-F238E27FC236}">
                <a16:creationId xmlns:a16="http://schemas.microsoft.com/office/drawing/2014/main" id="{6B927429-259D-2A46-A8CF-733F1C9EF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9" y="617186"/>
            <a:ext cx="8179713" cy="2079839"/>
          </a:xfrm>
          <a:prstGeom prst="rect">
            <a:avLst/>
          </a:prstGeom>
          <a:ln w="19050">
            <a:solidFill>
              <a:schemeClr val="accent2">
                <a:lumMod val="50000"/>
              </a:schemeClr>
            </a:solidFill>
          </a:ln>
        </p:spPr>
      </p:pic>
      <p:pic>
        <p:nvPicPr>
          <p:cNvPr id="9" name="Picture 8" descr="Table&#10;&#10;Description automatically generated">
            <a:extLst>
              <a:ext uri="{FF2B5EF4-FFF2-40B4-BE49-F238E27FC236}">
                <a16:creationId xmlns:a16="http://schemas.microsoft.com/office/drawing/2014/main" id="{7B57B507-8E82-6198-D81B-86F6FA304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379" y="2790991"/>
            <a:ext cx="2689860" cy="2004060"/>
          </a:xfrm>
          <a:prstGeom prst="rect">
            <a:avLst/>
          </a:prstGeom>
          <a:ln w="19050">
            <a:solidFill>
              <a:schemeClr val="accent2">
                <a:lumMod val="50000"/>
              </a:schemeClr>
            </a:solidFill>
          </a:ln>
        </p:spPr>
      </p:pic>
      <p:pic>
        <p:nvPicPr>
          <p:cNvPr id="13" name="Picture 12" descr="Graphical user interface, text, application&#10;&#10;Description automatically generated">
            <a:extLst>
              <a:ext uri="{FF2B5EF4-FFF2-40B4-BE49-F238E27FC236}">
                <a16:creationId xmlns:a16="http://schemas.microsoft.com/office/drawing/2014/main" id="{2EF7F976-0E66-9421-8210-1CC639B4F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485" y="841775"/>
            <a:ext cx="1760220" cy="1028700"/>
          </a:xfrm>
          <a:prstGeom prst="rect">
            <a:avLst/>
          </a:prstGeom>
          <a:ln w="19050">
            <a:solidFill>
              <a:schemeClr val="accent2">
                <a:lumMod val="50000"/>
              </a:schemeClr>
            </a:solidFill>
          </a:ln>
        </p:spPr>
      </p:pic>
    </p:spTree>
    <p:extLst>
      <p:ext uri="{BB962C8B-B14F-4D97-AF65-F5344CB8AC3E}">
        <p14:creationId xmlns:p14="http://schemas.microsoft.com/office/powerpoint/2010/main" val="62240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33859DB-11BF-BFF3-2DCA-62F2F463D9D8}"/>
              </a:ext>
            </a:extLst>
          </p:cNvPr>
          <p:cNvSpPr txBox="1"/>
          <p:nvPr/>
        </p:nvSpPr>
        <p:spPr>
          <a:xfrm>
            <a:off x="229708" y="190837"/>
            <a:ext cx="3801071"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a:solidFill>
                  <a:srgbClr val="9D6A63"/>
                </a:solidFill>
                <a:latin typeface="Amasis MT Pro Black" panose="020B0604020202020204" pitchFamily="18" charset="0"/>
              </a:rPr>
              <a:t>Feedback: </a:t>
            </a:r>
            <a:endParaRPr lang="en-US" sz="1800" b="1" dirty="0">
              <a:solidFill>
                <a:srgbClr val="9D6A63"/>
              </a:solidFill>
              <a:latin typeface="Oxygen"/>
            </a:endParaRPr>
          </a:p>
        </p:txBody>
      </p:sp>
      <p:pic>
        <p:nvPicPr>
          <p:cNvPr id="6" name="Picture 5" descr="Graphical user interface, text, application&#10;&#10;Description automatically generated">
            <a:extLst>
              <a:ext uri="{FF2B5EF4-FFF2-40B4-BE49-F238E27FC236}">
                <a16:creationId xmlns:a16="http://schemas.microsoft.com/office/drawing/2014/main" id="{5B84159D-AD38-EC5E-06C7-FD31D1F73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08" y="797496"/>
            <a:ext cx="6334698" cy="1704142"/>
          </a:xfrm>
          <a:prstGeom prst="rect">
            <a:avLst/>
          </a:prstGeom>
          <a:ln w="19050">
            <a:solidFill>
              <a:schemeClr val="accent2">
                <a:lumMod val="50000"/>
              </a:schemeClr>
            </a:solidFill>
          </a:ln>
        </p:spPr>
      </p:pic>
      <p:pic>
        <p:nvPicPr>
          <p:cNvPr id="14" name="Picture 13" descr="Graphical user interface, text, application, email&#10;&#10;Description automatically generated">
            <a:extLst>
              <a:ext uri="{FF2B5EF4-FFF2-40B4-BE49-F238E27FC236}">
                <a16:creationId xmlns:a16="http://schemas.microsoft.com/office/drawing/2014/main" id="{264D2C55-61AC-B8C8-F7AE-A521B38D5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08" y="2641862"/>
            <a:ext cx="6301377" cy="2310801"/>
          </a:xfrm>
          <a:prstGeom prst="rect">
            <a:avLst/>
          </a:prstGeom>
          <a:ln w="19050">
            <a:solidFill>
              <a:schemeClr val="accent2">
                <a:lumMod val="50000"/>
              </a:schemeClr>
            </a:solidFill>
          </a:ln>
        </p:spPr>
      </p:pic>
      <p:pic>
        <p:nvPicPr>
          <p:cNvPr id="15" name="Picture 14" descr="Text&#10;&#10;Description automatically generated">
            <a:extLst>
              <a:ext uri="{FF2B5EF4-FFF2-40B4-BE49-F238E27FC236}">
                <a16:creationId xmlns:a16="http://schemas.microsoft.com/office/drawing/2014/main" id="{14637D2F-8A59-9DB8-061A-067541086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420" y="917985"/>
            <a:ext cx="1231421" cy="809220"/>
          </a:xfrm>
          <a:prstGeom prst="rect">
            <a:avLst/>
          </a:prstGeom>
          <a:ln w="19050">
            <a:solidFill>
              <a:schemeClr val="accent2">
                <a:lumMod val="50000"/>
              </a:schemeClr>
            </a:solidFill>
          </a:ln>
        </p:spPr>
      </p:pic>
    </p:spTree>
    <p:extLst>
      <p:ext uri="{BB962C8B-B14F-4D97-AF65-F5344CB8AC3E}">
        <p14:creationId xmlns:p14="http://schemas.microsoft.com/office/powerpoint/2010/main" val="1246082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33859DB-11BF-BFF3-2DCA-62F2F463D9D8}"/>
              </a:ext>
            </a:extLst>
          </p:cNvPr>
          <p:cNvSpPr txBox="1"/>
          <p:nvPr/>
        </p:nvSpPr>
        <p:spPr>
          <a:xfrm>
            <a:off x="229708" y="139951"/>
            <a:ext cx="3801071"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err="1">
                <a:solidFill>
                  <a:srgbClr val="9D6A63"/>
                </a:solidFill>
                <a:latin typeface="Amasis MT Pro Black" panose="020B0604020202020204" pitchFamily="18" charset="0"/>
              </a:rPr>
              <a:t>Orderconsist_of</a:t>
            </a:r>
            <a:r>
              <a:rPr lang="en-US" sz="2800" dirty="0">
                <a:solidFill>
                  <a:srgbClr val="9D6A63"/>
                </a:solidFill>
                <a:latin typeface="Amasis MT Pro Black" panose="020B0604020202020204" pitchFamily="18" charset="0"/>
              </a:rPr>
              <a:t>: </a:t>
            </a:r>
            <a:endParaRPr lang="en-US" sz="1800" b="1" dirty="0">
              <a:solidFill>
                <a:srgbClr val="9D6A63"/>
              </a:solidFill>
              <a:latin typeface="Oxygen"/>
            </a:endParaRPr>
          </a:p>
        </p:txBody>
      </p:sp>
      <p:pic>
        <p:nvPicPr>
          <p:cNvPr id="9" name="Picture 8" descr="Graphical user interface, text, application&#10;&#10;Description automatically generated">
            <a:extLst>
              <a:ext uri="{FF2B5EF4-FFF2-40B4-BE49-F238E27FC236}">
                <a16:creationId xmlns:a16="http://schemas.microsoft.com/office/drawing/2014/main" id="{3BC6FBC6-580A-DDF4-0AF9-6F3D2264B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4820"/>
            <a:ext cx="6877594" cy="1926594"/>
          </a:xfrm>
          <a:prstGeom prst="rect">
            <a:avLst/>
          </a:prstGeom>
          <a:ln w="19050">
            <a:solidFill>
              <a:schemeClr val="accent2">
                <a:lumMod val="50000"/>
              </a:schemeClr>
            </a:solidFill>
          </a:ln>
        </p:spPr>
      </p:pic>
      <p:pic>
        <p:nvPicPr>
          <p:cNvPr id="12" name="Picture 11" descr="Table&#10;&#10;Description automatically generated with medium confidence">
            <a:extLst>
              <a:ext uri="{FF2B5EF4-FFF2-40B4-BE49-F238E27FC236}">
                <a16:creationId xmlns:a16="http://schemas.microsoft.com/office/drawing/2014/main" id="{4DC60801-C777-352B-1954-90104E801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463" y="1014820"/>
            <a:ext cx="1805940" cy="3776744"/>
          </a:xfrm>
          <a:prstGeom prst="rect">
            <a:avLst/>
          </a:prstGeom>
          <a:ln w="19050">
            <a:solidFill>
              <a:schemeClr val="accent2">
                <a:lumMod val="50000"/>
              </a:schemeClr>
            </a:solidFill>
          </a:ln>
        </p:spPr>
      </p:pic>
      <p:pic>
        <p:nvPicPr>
          <p:cNvPr id="13" name="Picture 12" descr="A picture containing table&#10;&#10;Description automatically generated">
            <a:extLst>
              <a:ext uri="{FF2B5EF4-FFF2-40B4-BE49-F238E27FC236}">
                <a16:creationId xmlns:a16="http://schemas.microsoft.com/office/drawing/2014/main" id="{027D54AA-AABE-F82E-EF37-67D1D5D40325}"/>
              </a:ext>
            </a:extLst>
          </p:cNvPr>
          <p:cNvPicPr>
            <a:picLocks noChangeAspect="1"/>
          </p:cNvPicPr>
          <p:nvPr/>
        </p:nvPicPr>
        <p:blipFill rotWithShape="1">
          <a:blip r:embed="rId4">
            <a:extLst>
              <a:ext uri="{28A0092B-C50C-407E-A947-70E740481C1C}">
                <a14:useLocalDpi xmlns:a14="http://schemas.microsoft.com/office/drawing/2010/main" val="0"/>
              </a:ext>
            </a:extLst>
          </a:blip>
          <a:srcRect b="28500"/>
          <a:stretch/>
        </p:blipFill>
        <p:spPr bwMode="auto">
          <a:xfrm>
            <a:off x="5073296" y="3157074"/>
            <a:ext cx="1729740" cy="1634490"/>
          </a:xfrm>
          <a:prstGeom prst="rect">
            <a:avLst/>
          </a:prstGeom>
          <a:ln w="19050" cap="flat" cmpd="sng" algn="ctr">
            <a:solidFill>
              <a:srgbClr val="C0504D">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4" name="Picture 13" descr="Text&#10;&#10;Description automatically generated">
            <a:extLst>
              <a:ext uri="{FF2B5EF4-FFF2-40B4-BE49-F238E27FC236}">
                <a16:creationId xmlns:a16="http://schemas.microsoft.com/office/drawing/2014/main" id="{976F6689-8030-5737-48EE-43BD90BAB2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354" y="1014820"/>
            <a:ext cx="1539240" cy="876300"/>
          </a:xfrm>
          <a:prstGeom prst="rect">
            <a:avLst/>
          </a:prstGeom>
          <a:ln w="19050">
            <a:solidFill>
              <a:schemeClr val="accent2">
                <a:lumMod val="50000"/>
              </a:schemeClr>
            </a:solidFill>
          </a:ln>
        </p:spPr>
      </p:pic>
    </p:spTree>
    <p:extLst>
      <p:ext uri="{BB962C8B-B14F-4D97-AF65-F5344CB8AC3E}">
        <p14:creationId xmlns:p14="http://schemas.microsoft.com/office/powerpoint/2010/main" val="2723075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D90E54-D579-BF83-86B5-CD22091E18AA}"/>
              </a:ext>
            </a:extLst>
          </p:cNvPr>
          <p:cNvSpPr txBox="1"/>
          <p:nvPr/>
        </p:nvSpPr>
        <p:spPr>
          <a:xfrm>
            <a:off x="290519" y="0"/>
            <a:ext cx="2560319"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err="1">
                <a:solidFill>
                  <a:srgbClr val="9D6A63"/>
                </a:solidFill>
                <a:latin typeface="Amasis MT Pro Black" panose="020B0604020202020204" pitchFamily="18" charset="0"/>
              </a:rPr>
              <a:t>PConsist_of</a:t>
            </a:r>
            <a:r>
              <a:rPr lang="en-US" sz="2800" dirty="0">
                <a:solidFill>
                  <a:srgbClr val="9D6A63"/>
                </a:solidFill>
                <a:latin typeface="Amasis MT Pro Black" panose="020B0604020202020204" pitchFamily="18" charset="0"/>
              </a:rPr>
              <a:t>: </a:t>
            </a:r>
            <a:endParaRPr lang="en-US" sz="1800" b="1" dirty="0">
              <a:solidFill>
                <a:srgbClr val="9D6A63"/>
              </a:solidFill>
              <a:latin typeface="Oxygen"/>
            </a:endParaRPr>
          </a:p>
        </p:txBody>
      </p:sp>
      <p:pic>
        <p:nvPicPr>
          <p:cNvPr id="10" name="Picture 9" descr="Text&#10;&#10;Description automatically generated with medium confidence">
            <a:extLst>
              <a:ext uri="{FF2B5EF4-FFF2-40B4-BE49-F238E27FC236}">
                <a16:creationId xmlns:a16="http://schemas.microsoft.com/office/drawing/2014/main" id="{90A8CC16-80BA-3421-380E-5CAB79171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9" y="891540"/>
            <a:ext cx="5943600" cy="1120140"/>
          </a:xfrm>
          <a:prstGeom prst="rect">
            <a:avLst/>
          </a:prstGeom>
          <a:ln w="19050">
            <a:solidFill>
              <a:schemeClr val="accent2">
                <a:lumMod val="50000"/>
              </a:schemeClr>
            </a:solidFill>
          </a:ln>
        </p:spPr>
      </p:pic>
      <p:pic>
        <p:nvPicPr>
          <p:cNvPr id="6" name="Picture 5" descr="Graphical user interface, text, application&#10;&#10;Description automatically generated">
            <a:extLst>
              <a:ext uri="{FF2B5EF4-FFF2-40B4-BE49-F238E27FC236}">
                <a16:creationId xmlns:a16="http://schemas.microsoft.com/office/drawing/2014/main" id="{32A372B8-73CC-05A4-4379-63B0D4B9E5AB}"/>
              </a:ext>
            </a:extLst>
          </p:cNvPr>
          <p:cNvPicPr>
            <a:picLocks noChangeAspect="1"/>
          </p:cNvPicPr>
          <p:nvPr/>
        </p:nvPicPr>
        <p:blipFill rotWithShape="1">
          <a:blip r:embed="rId3">
            <a:extLst>
              <a:ext uri="{28A0092B-C50C-407E-A947-70E740481C1C}">
                <a14:useLocalDpi xmlns:a14="http://schemas.microsoft.com/office/drawing/2010/main" val="0"/>
              </a:ext>
            </a:extLst>
          </a:blip>
          <a:srcRect l="15456" t="40211" r="78903" b="22011"/>
          <a:stretch/>
        </p:blipFill>
        <p:spPr bwMode="auto">
          <a:xfrm>
            <a:off x="322603" y="2220478"/>
            <a:ext cx="715645" cy="2697480"/>
          </a:xfrm>
          <a:prstGeom prst="rect">
            <a:avLst/>
          </a:prstGeom>
          <a:ln w="19050">
            <a:solidFill>
              <a:schemeClr val="accent2">
                <a:lumMod val="50000"/>
              </a:schemeClr>
            </a:solidFill>
          </a:ln>
          <a:extLst>
            <a:ext uri="{53640926-AAD7-44D8-BBD7-CCE9431645EC}">
              <a14:shadowObscured xmlns:a14="http://schemas.microsoft.com/office/drawing/2010/main"/>
            </a:ext>
          </a:extLst>
        </p:spPr>
      </p:pic>
      <p:pic>
        <p:nvPicPr>
          <p:cNvPr id="8" name="Picture 7" descr="Graphical user interface, text, application&#10;&#10;Description automatically generated">
            <a:extLst>
              <a:ext uri="{FF2B5EF4-FFF2-40B4-BE49-F238E27FC236}">
                <a16:creationId xmlns:a16="http://schemas.microsoft.com/office/drawing/2014/main" id="{F7FF8241-44D9-FEB0-F5E0-8ADF6816C454}"/>
              </a:ext>
            </a:extLst>
          </p:cNvPr>
          <p:cNvPicPr>
            <a:picLocks noChangeAspect="1"/>
          </p:cNvPicPr>
          <p:nvPr/>
        </p:nvPicPr>
        <p:blipFill rotWithShape="1">
          <a:blip r:embed="rId4">
            <a:extLst>
              <a:ext uri="{28A0092B-C50C-407E-A947-70E740481C1C}">
                <a14:useLocalDpi xmlns:a14="http://schemas.microsoft.com/office/drawing/2010/main" val="0"/>
              </a:ext>
            </a:extLst>
          </a:blip>
          <a:srcRect l="15453" t="39986" r="78886" b="20469"/>
          <a:stretch/>
        </p:blipFill>
        <p:spPr bwMode="auto">
          <a:xfrm>
            <a:off x="2042728" y="2220478"/>
            <a:ext cx="684530" cy="2691765"/>
          </a:xfrm>
          <a:prstGeom prst="rect">
            <a:avLst/>
          </a:prstGeom>
          <a:ln w="19050">
            <a:solidFill>
              <a:schemeClr val="tx1"/>
            </a:solidFill>
          </a:ln>
          <a:extLst>
            <a:ext uri="{53640926-AAD7-44D8-BBD7-CCE9431645EC}">
              <a14:shadowObscured xmlns:a14="http://schemas.microsoft.com/office/drawing/2010/main"/>
            </a:ext>
          </a:extLst>
        </p:spPr>
      </p:pic>
      <p:pic>
        <p:nvPicPr>
          <p:cNvPr id="12" name="Picture 11" descr="Graphical user interface, text, application&#10;&#10;Description automatically generated">
            <a:extLst>
              <a:ext uri="{FF2B5EF4-FFF2-40B4-BE49-F238E27FC236}">
                <a16:creationId xmlns:a16="http://schemas.microsoft.com/office/drawing/2014/main" id="{7776D505-05C4-30B5-B752-F3D216AA1006}"/>
              </a:ext>
            </a:extLst>
          </p:cNvPr>
          <p:cNvPicPr>
            <a:picLocks noChangeAspect="1"/>
          </p:cNvPicPr>
          <p:nvPr/>
        </p:nvPicPr>
        <p:blipFill rotWithShape="1">
          <a:blip r:embed="rId5">
            <a:extLst>
              <a:ext uri="{28A0092B-C50C-407E-A947-70E740481C1C}">
                <a14:useLocalDpi xmlns:a14="http://schemas.microsoft.com/office/drawing/2010/main" val="0"/>
              </a:ext>
            </a:extLst>
          </a:blip>
          <a:srcRect l="15420" t="40312" r="79102" b="20501"/>
          <a:stretch/>
        </p:blipFill>
        <p:spPr bwMode="auto">
          <a:xfrm>
            <a:off x="3893820" y="2186188"/>
            <a:ext cx="678180" cy="2731770"/>
          </a:xfrm>
          <a:prstGeom prst="rect">
            <a:avLst/>
          </a:prstGeom>
          <a:ln w="19050">
            <a:solidFill>
              <a:schemeClr val="accent2">
                <a:lumMod val="50000"/>
              </a:schemeClr>
            </a:solidFill>
          </a:ln>
          <a:extLst>
            <a:ext uri="{53640926-AAD7-44D8-BBD7-CCE9431645EC}">
              <a14:shadowObscured xmlns:a14="http://schemas.microsoft.com/office/drawing/2010/main"/>
            </a:ext>
          </a:extLst>
        </p:spPr>
      </p:pic>
      <p:pic>
        <p:nvPicPr>
          <p:cNvPr id="13" name="Picture 12" descr="Graphical user interface, text, application&#10;&#10;Description automatically generated">
            <a:extLst>
              <a:ext uri="{FF2B5EF4-FFF2-40B4-BE49-F238E27FC236}">
                <a16:creationId xmlns:a16="http://schemas.microsoft.com/office/drawing/2014/main" id="{AC35EA62-5A43-67D1-98A8-6025563D2878}"/>
              </a:ext>
            </a:extLst>
          </p:cNvPr>
          <p:cNvPicPr>
            <a:picLocks noChangeAspect="1"/>
          </p:cNvPicPr>
          <p:nvPr/>
        </p:nvPicPr>
        <p:blipFill rotWithShape="1">
          <a:blip r:embed="rId6">
            <a:extLst>
              <a:ext uri="{28A0092B-C50C-407E-A947-70E740481C1C}">
                <a14:useLocalDpi xmlns:a14="http://schemas.microsoft.com/office/drawing/2010/main" val="0"/>
              </a:ext>
            </a:extLst>
          </a:blip>
          <a:srcRect l="15421" t="40271" r="79041" b="20579"/>
          <a:stretch/>
        </p:blipFill>
        <p:spPr bwMode="auto">
          <a:xfrm>
            <a:off x="5954074" y="2204350"/>
            <a:ext cx="685800" cy="2726690"/>
          </a:xfrm>
          <a:prstGeom prst="rect">
            <a:avLst/>
          </a:prstGeom>
          <a:ln w="19050">
            <a:solidFill>
              <a:schemeClr val="accent2">
                <a:lumMod val="50000"/>
              </a:schemeClr>
            </a:solidFill>
          </a:ln>
          <a:extLst>
            <a:ext uri="{53640926-AAD7-44D8-BBD7-CCE9431645EC}">
              <a14:shadowObscured xmlns:a14="http://schemas.microsoft.com/office/drawing/2010/main"/>
            </a:ext>
          </a:extLst>
        </p:spPr>
      </p:pic>
      <p:pic>
        <p:nvPicPr>
          <p:cNvPr id="14" name="Picture 13" descr="Graphical user interface, text, application&#10;&#10;Description automatically generated">
            <a:extLst>
              <a:ext uri="{FF2B5EF4-FFF2-40B4-BE49-F238E27FC236}">
                <a16:creationId xmlns:a16="http://schemas.microsoft.com/office/drawing/2014/main" id="{CF6F9F94-1C38-C279-9C03-9EC91CAD5B11}"/>
              </a:ext>
            </a:extLst>
          </p:cNvPr>
          <p:cNvPicPr>
            <a:picLocks noChangeAspect="1"/>
          </p:cNvPicPr>
          <p:nvPr/>
        </p:nvPicPr>
        <p:blipFill rotWithShape="1">
          <a:blip r:embed="rId7">
            <a:extLst>
              <a:ext uri="{28A0092B-C50C-407E-A947-70E740481C1C}">
                <a14:useLocalDpi xmlns:a14="http://schemas.microsoft.com/office/drawing/2010/main" val="0"/>
              </a:ext>
            </a:extLst>
          </a:blip>
          <a:srcRect l="15403" t="40151" r="79052" b="43898"/>
          <a:stretch/>
        </p:blipFill>
        <p:spPr bwMode="auto">
          <a:xfrm>
            <a:off x="7718780" y="2571750"/>
            <a:ext cx="661670" cy="1070610"/>
          </a:xfrm>
          <a:prstGeom prst="rect">
            <a:avLst/>
          </a:prstGeom>
          <a:ln w="19050">
            <a:solidFill>
              <a:schemeClr val="accent2">
                <a:lumMod val="50000"/>
              </a:schemeClr>
            </a:solidFill>
          </a:ln>
          <a:extLst>
            <a:ext uri="{53640926-AAD7-44D8-BBD7-CCE9431645EC}">
              <a14:shadowObscured xmlns:a14="http://schemas.microsoft.com/office/drawing/2010/main"/>
            </a:ext>
          </a:extLst>
        </p:spPr>
      </p:pic>
      <p:pic>
        <p:nvPicPr>
          <p:cNvPr id="15" name="Picture 14" descr="Graphical user interface, text, application&#10;&#10;Description automatically generated">
            <a:extLst>
              <a:ext uri="{FF2B5EF4-FFF2-40B4-BE49-F238E27FC236}">
                <a16:creationId xmlns:a16="http://schemas.microsoft.com/office/drawing/2014/main" id="{7C91FC52-40CB-3E85-1080-D10E15BD7879}"/>
              </a:ext>
            </a:extLst>
          </p:cNvPr>
          <p:cNvPicPr>
            <a:picLocks noChangeAspect="1"/>
          </p:cNvPicPr>
          <p:nvPr/>
        </p:nvPicPr>
        <p:blipFill rotWithShape="1">
          <a:blip r:embed="rId7">
            <a:extLst>
              <a:ext uri="{28A0092B-C50C-407E-A947-70E740481C1C}">
                <a14:useLocalDpi xmlns:a14="http://schemas.microsoft.com/office/drawing/2010/main" val="0"/>
              </a:ext>
            </a:extLst>
          </a:blip>
          <a:srcRect l="710" t="59715" r="87372" b="25622"/>
          <a:stretch/>
        </p:blipFill>
        <p:spPr bwMode="auto">
          <a:xfrm>
            <a:off x="6658921" y="897308"/>
            <a:ext cx="1645920" cy="1139190"/>
          </a:xfrm>
          <a:prstGeom prst="rect">
            <a:avLst/>
          </a:prstGeom>
          <a:ln w="19050">
            <a:solidFill>
              <a:schemeClr val="accent2">
                <a:lumMod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6013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1">
            <a:extLst>
              <a:ext uri="{FF2B5EF4-FFF2-40B4-BE49-F238E27FC236}">
                <a16:creationId xmlns:a16="http://schemas.microsoft.com/office/drawing/2014/main" id="{FFF7DFD6-EC0A-C7BF-DB72-B4F759DDF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87" y="1443233"/>
            <a:ext cx="7217112" cy="4317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4">
            <a:extLst>
              <a:ext uri="{FF2B5EF4-FFF2-40B4-BE49-F238E27FC236}">
                <a16:creationId xmlns:a16="http://schemas.microsoft.com/office/drawing/2014/main" id="{133594D3-41DB-18EB-4CE2-32A5EF7C4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72" y="2520960"/>
            <a:ext cx="40259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5" descr="Graphical user interface, application&#10;&#10;Description automatically generated">
            <a:extLst>
              <a:ext uri="{FF2B5EF4-FFF2-40B4-BE49-F238E27FC236}">
                <a16:creationId xmlns:a16="http://schemas.microsoft.com/office/drawing/2014/main" id="{F6845ADF-0BB5-D1BD-1A94-2DDDC4A97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72" y="3393142"/>
            <a:ext cx="4591050" cy="127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2DF42494-1147-D8A6-AB0A-33B075476FAF}"/>
              </a:ext>
            </a:extLst>
          </p:cNvPr>
          <p:cNvSpPr>
            <a:spLocks noChangeArrowheads="1"/>
          </p:cNvSpPr>
          <p:nvPr/>
        </p:nvSpPr>
        <p:spPr bwMode="auto">
          <a:xfrm>
            <a:off x="157072" y="526027"/>
            <a:ext cx="79528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In this query we will add a new order, orders can be taken by a customer that already is in the system (website) 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taken by an employee who placed the order for an unregistered customer (physical store).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Unregistered Customer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52C7D586-9030-EE21-D086-3ACF79CC5F12}"/>
              </a:ext>
            </a:extLst>
          </p:cNvPr>
          <p:cNvSpPr>
            <a:spLocks noChangeArrowheads="1"/>
          </p:cNvSpPr>
          <p:nvPr/>
        </p:nvSpPr>
        <p:spPr bwMode="auto">
          <a:xfrm rot="10800000" flipV="1">
            <a:off x="22465" y="2187153"/>
            <a:ext cx="27327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Registered Customer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5B6824C9-5F04-884E-9E52-4D09433659ED}"/>
              </a:ext>
            </a:extLst>
          </p:cNvPr>
          <p:cNvSpPr>
            <a:spLocks noChangeArrowheads="1"/>
          </p:cNvSpPr>
          <p:nvPr/>
        </p:nvSpPr>
        <p:spPr bwMode="auto">
          <a:xfrm>
            <a:off x="224287" y="2961342"/>
            <a:ext cx="11645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 </a:t>
            </a:r>
            <a:endParaRPr kumimoji="0" lang="en-US" altLang="en-US" sz="6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EE6DBE01-9560-5A29-DDEF-B1124E6CA539}"/>
              </a:ext>
            </a:extLst>
          </p:cNvPr>
          <p:cNvSpPr>
            <a:spLocks noChangeArrowheads="1"/>
          </p:cNvSpPr>
          <p:nvPr/>
        </p:nvSpPr>
        <p:spPr bwMode="auto">
          <a:xfrm>
            <a:off x="19050" y="33931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29464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FA98FF4-E052-61D3-5935-150EA1D191BA}"/>
              </a:ext>
            </a:extLst>
          </p:cNvPr>
          <p:cNvSpPr>
            <a:spLocks noGrp="1"/>
          </p:cNvSpPr>
          <p:nvPr>
            <p:ph type="subTitle" idx="1"/>
          </p:nvPr>
        </p:nvSpPr>
        <p:spPr>
          <a:xfrm>
            <a:off x="720000" y="1398913"/>
            <a:ext cx="4461600" cy="2381632"/>
          </a:xfrm>
        </p:spPr>
        <p:txBody>
          <a:bodyPr/>
          <a:lstStyle/>
          <a:p>
            <a:pPr marL="114300" indent="0">
              <a:buNone/>
            </a:pPr>
            <a:r>
              <a:rPr lang="en-US" dirty="0"/>
              <a:t>A database of a store that sells baked goods. This database will hold all the admin and user information as well as all the products, ingredients, and machine information. The admin will have the full privilege to insert, update and delete information. While the user will have the limited privileges of accessing data.</a:t>
            </a:r>
          </a:p>
        </p:txBody>
      </p:sp>
      <p:sp>
        <p:nvSpPr>
          <p:cNvPr id="3" name="Title 2">
            <a:extLst>
              <a:ext uri="{FF2B5EF4-FFF2-40B4-BE49-F238E27FC236}">
                <a16:creationId xmlns:a16="http://schemas.microsoft.com/office/drawing/2014/main" id="{A6B44535-C998-5E6E-C780-9A8AA90745B9}"/>
              </a:ext>
            </a:extLst>
          </p:cNvPr>
          <p:cNvSpPr>
            <a:spLocks noGrp="1"/>
          </p:cNvSpPr>
          <p:nvPr>
            <p:ph type="title"/>
          </p:nvPr>
        </p:nvSpPr>
        <p:spPr/>
        <p:txBody>
          <a:bodyPr/>
          <a:lstStyle/>
          <a:p>
            <a:r>
              <a:rPr lang="en-US" sz="3600" dirty="0"/>
              <a:t>Introduction </a:t>
            </a:r>
            <a:endParaRPr lang="ar-SA" sz="3600" dirty="0"/>
          </a:p>
        </p:txBody>
      </p:sp>
      <p:pic>
        <p:nvPicPr>
          <p:cNvPr id="9" name="Graphic 8" descr="Clipboard with solid fill">
            <a:extLst>
              <a:ext uri="{FF2B5EF4-FFF2-40B4-BE49-F238E27FC236}">
                <a16:creationId xmlns:a16="http://schemas.microsoft.com/office/drawing/2014/main" id="{C2E1E344-A17A-D2A3-F90B-2C3D7F9ABE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67743" y="436611"/>
            <a:ext cx="816428" cy="816428"/>
          </a:xfrm>
          <a:prstGeom prst="rect">
            <a:avLst/>
          </a:prstGeom>
        </p:spPr>
      </p:pic>
    </p:spTree>
    <p:extLst>
      <p:ext uri="{BB962C8B-B14F-4D97-AF65-F5344CB8AC3E}">
        <p14:creationId xmlns:p14="http://schemas.microsoft.com/office/powerpoint/2010/main" val="1437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randombar(horizontal)">
                                      <p:cBhvr>
                                        <p:cTn id="3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29AF-B9CC-9A90-CD81-1BBB555340B6}"/>
              </a:ext>
            </a:extLst>
          </p:cNvPr>
          <p:cNvSpPr>
            <a:spLocks noGrp="1"/>
          </p:cNvSpPr>
          <p:nvPr>
            <p:ph type="title"/>
          </p:nvPr>
        </p:nvSpPr>
        <p:spPr>
          <a:xfrm>
            <a:off x="1290128" y="1472615"/>
            <a:ext cx="6367800" cy="1757400"/>
          </a:xfrm>
        </p:spPr>
        <p:txBody>
          <a:bodyPr/>
          <a:lstStyle/>
          <a:p>
            <a:r>
              <a:rPr lang="en-US" dirty="0"/>
              <a:t>Queries</a:t>
            </a:r>
            <a:endParaRPr lang="ar-SA" dirty="0"/>
          </a:p>
        </p:txBody>
      </p:sp>
      <p:pic>
        <p:nvPicPr>
          <p:cNvPr id="4" name="Graphic 3" descr="Database outline">
            <a:extLst>
              <a:ext uri="{FF2B5EF4-FFF2-40B4-BE49-F238E27FC236}">
                <a16:creationId xmlns:a16="http://schemas.microsoft.com/office/drawing/2014/main" id="{46EEC0C2-1C36-4EF4-CB4C-EDD150BDCB0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092036" y="2003714"/>
            <a:ext cx="914400" cy="914400"/>
          </a:xfrm>
          <a:prstGeom prst="rect">
            <a:avLst/>
          </a:prstGeom>
        </p:spPr>
      </p:pic>
      <p:pic>
        <p:nvPicPr>
          <p:cNvPr id="6" name="Graphic 5" descr="Database outline">
            <a:extLst>
              <a:ext uri="{FF2B5EF4-FFF2-40B4-BE49-F238E27FC236}">
                <a16:creationId xmlns:a16="http://schemas.microsoft.com/office/drawing/2014/main" id="{62F2321A-8420-66D5-0C03-62968B0B85F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37564" y="2003714"/>
            <a:ext cx="914400" cy="914400"/>
          </a:xfrm>
          <a:prstGeom prst="rect">
            <a:avLst/>
          </a:prstGeom>
        </p:spPr>
      </p:pic>
    </p:spTree>
    <p:extLst>
      <p:ext uri="{BB962C8B-B14F-4D97-AF65-F5344CB8AC3E}">
        <p14:creationId xmlns:p14="http://schemas.microsoft.com/office/powerpoint/2010/main" val="29408128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80">
                                          <p:stCondLst>
                                            <p:cond delay="0"/>
                                          </p:stCondLst>
                                        </p:cTn>
                                        <p:tgtEl>
                                          <p:spTgt spid="6"/>
                                        </p:tgtEl>
                                      </p:cBhvr>
                                    </p:animEffect>
                                    <p:anim calcmode="lin" valueType="num">
                                      <p:cBhvr>
                                        <p:cTn id="3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8" dur="26">
                                          <p:stCondLst>
                                            <p:cond delay="650"/>
                                          </p:stCondLst>
                                        </p:cTn>
                                        <p:tgtEl>
                                          <p:spTgt spid="6"/>
                                        </p:tgtEl>
                                      </p:cBhvr>
                                      <p:to x="100000" y="60000"/>
                                    </p:animScale>
                                    <p:animScale>
                                      <p:cBhvr>
                                        <p:cTn id="39" dur="166" decel="50000">
                                          <p:stCondLst>
                                            <p:cond delay="676"/>
                                          </p:stCondLst>
                                        </p:cTn>
                                        <p:tgtEl>
                                          <p:spTgt spid="6"/>
                                        </p:tgtEl>
                                      </p:cBhvr>
                                      <p:to x="100000" y="100000"/>
                                    </p:animScale>
                                    <p:animScale>
                                      <p:cBhvr>
                                        <p:cTn id="40" dur="26">
                                          <p:stCondLst>
                                            <p:cond delay="1312"/>
                                          </p:stCondLst>
                                        </p:cTn>
                                        <p:tgtEl>
                                          <p:spTgt spid="6"/>
                                        </p:tgtEl>
                                      </p:cBhvr>
                                      <p:to x="100000" y="80000"/>
                                    </p:animScale>
                                    <p:animScale>
                                      <p:cBhvr>
                                        <p:cTn id="41" dur="166" decel="50000">
                                          <p:stCondLst>
                                            <p:cond delay="1338"/>
                                          </p:stCondLst>
                                        </p:cTn>
                                        <p:tgtEl>
                                          <p:spTgt spid="6"/>
                                        </p:tgtEl>
                                      </p:cBhvr>
                                      <p:to x="100000" y="100000"/>
                                    </p:animScale>
                                    <p:animScale>
                                      <p:cBhvr>
                                        <p:cTn id="42" dur="26">
                                          <p:stCondLst>
                                            <p:cond delay="1642"/>
                                          </p:stCondLst>
                                        </p:cTn>
                                        <p:tgtEl>
                                          <p:spTgt spid="6"/>
                                        </p:tgtEl>
                                      </p:cBhvr>
                                      <p:to x="100000" y="90000"/>
                                    </p:animScale>
                                    <p:animScale>
                                      <p:cBhvr>
                                        <p:cTn id="43" dur="166" decel="50000">
                                          <p:stCondLst>
                                            <p:cond delay="1668"/>
                                          </p:stCondLst>
                                        </p:cTn>
                                        <p:tgtEl>
                                          <p:spTgt spid="6"/>
                                        </p:tgtEl>
                                      </p:cBhvr>
                                      <p:to x="100000" y="100000"/>
                                    </p:animScale>
                                    <p:animScale>
                                      <p:cBhvr>
                                        <p:cTn id="44" dur="26">
                                          <p:stCondLst>
                                            <p:cond delay="1808"/>
                                          </p:stCondLst>
                                        </p:cTn>
                                        <p:tgtEl>
                                          <p:spTgt spid="6"/>
                                        </p:tgtEl>
                                      </p:cBhvr>
                                      <p:to x="100000" y="95000"/>
                                    </p:animScale>
                                    <p:animScale>
                                      <p:cBhvr>
                                        <p:cTn id="4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49824AD-8FB0-A92E-789C-A19FC8940D27}"/>
              </a:ext>
            </a:extLst>
          </p:cNvPr>
          <p:cNvSpPr>
            <a:spLocks noGrp="1"/>
          </p:cNvSpPr>
          <p:nvPr>
            <p:ph type="subTitle" idx="1"/>
          </p:nvPr>
        </p:nvSpPr>
        <p:spPr>
          <a:xfrm>
            <a:off x="262799" y="1012436"/>
            <a:ext cx="6733223" cy="1264938"/>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In this query we will add a new order, orders can be taken by a customer that already is in the system (website) or taken by an employee who placed the order for an unregistered customer (physical store).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Unregistered Customer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114300" indent="0">
              <a:buNone/>
            </a:pPr>
            <a:endParaRPr lang="en-US" dirty="0"/>
          </a:p>
          <a:p>
            <a:pPr marL="114300" indent="0">
              <a:buNone/>
            </a:pPr>
            <a:endParaRPr lang="en-US" dirty="0"/>
          </a:p>
        </p:txBody>
      </p:sp>
      <p:sp>
        <p:nvSpPr>
          <p:cNvPr id="3" name="Title 2">
            <a:extLst>
              <a:ext uri="{FF2B5EF4-FFF2-40B4-BE49-F238E27FC236}">
                <a16:creationId xmlns:a16="http://schemas.microsoft.com/office/drawing/2014/main" id="{61B29DB9-1831-4FCB-1258-464C5515CAB3}"/>
              </a:ext>
            </a:extLst>
          </p:cNvPr>
          <p:cNvSpPr>
            <a:spLocks noGrp="1"/>
          </p:cNvSpPr>
          <p:nvPr>
            <p:ph type="title"/>
          </p:nvPr>
        </p:nvSpPr>
        <p:spPr>
          <a:xfrm>
            <a:off x="383569" y="298376"/>
            <a:ext cx="1798914" cy="572700"/>
          </a:xfrm>
        </p:spPr>
        <p:txBody>
          <a:bodyPr/>
          <a:lstStyle/>
          <a:p>
            <a:r>
              <a:rPr lang="en-US" sz="4400" dirty="0"/>
              <a:t>Insert</a:t>
            </a:r>
          </a:p>
        </p:txBody>
      </p:sp>
      <p:pic>
        <p:nvPicPr>
          <p:cNvPr id="4" name="Picture 1">
            <a:extLst>
              <a:ext uri="{FF2B5EF4-FFF2-40B4-BE49-F238E27FC236}">
                <a16:creationId xmlns:a16="http://schemas.microsoft.com/office/drawing/2014/main" id="{97F4134A-7371-F543-C5B1-FC848C4BA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068" y="1918054"/>
            <a:ext cx="4025900" cy="431793"/>
          </a:xfrm>
          <a:prstGeom prst="rect">
            <a:avLst/>
          </a:prstGeom>
          <a:noFill/>
          <a:ln w="28575">
            <a:solidFill>
              <a:schemeClr val="tx1"/>
            </a:solidFill>
            <a:prstDash val="dash"/>
          </a:ln>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83F2F6C7-2330-D83C-F420-522ACDBB36AE}"/>
              </a:ext>
            </a:extLst>
          </p:cNvPr>
          <p:cNvSpPr>
            <a:spLocks noChangeArrowheads="1"/>
          </p:cNvSpPr>
          <p:nvPr/>
        </p:nvSpPr>
        <p:spPr bwMode="auto">
          <a:xfrm rot="10800000" flipV="1">
            <a:off x="262799" y="2690301"/>
            <a:ext cx="273277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Registered Customer :</a:t>
            </a: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4">
            <a:extLst>
              <a:ext uri="{FF2B5EF4-FFF2-40B4-BE49-F238E27FC236}">
                <a16:creationId xmlns:a16="http://schemas.microsoft.com/office/drawing/2014/main" id="{E2491704-9E8D-B0F3-BDFE-69D0F3175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068" y="2690301"/>
            <a:ext cx="4025900" cy="431800"/>
          </a:xfrm>
          <a:prstGeom prst="rect">
            <a:avLst/>
          </a:prstGeom>
          <a:noFill/>
          <a:ln w="28575">
            <a:solidFill>
              <a:schemeClr val="accent1"/>
            </a:solidFill>
            <a:prstDash val="dash"/>
          </a:ln>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BEF99192-29A9-512D-48FA-DF7FAD54A486}"/>
              </a:ext>
            </a:extLst>
          </p:cNvPr>
          <p:cNvSpPr>
            <a:spLocks noChangeArrowheads="1"/>
          </p:cNvSpPr>
          <p:nvPr/>
        </p:nvSpPr>
        <p:spPr bwMode="auto">
          <a:xfrm>
            <a:off x="262799" y="3122510"/>
            <a:ext cx="11645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 </a:t>
            </a:r>
            <a:endParaRPr kumimoji="0" lang="en-US" altLang="en-US" sz="600" b="0" i="0" u="none" strike="noStrike" cap="none" normalizeH="0" baseline="0" dirty="0">
              <a:ln>
                <a:noFill/>
              </a:ln>
              <a:solidFill>
                <a:schemeClr val="tx1"/>
              </a:solidFill>
              <a:effectLst/>
              <a:latin typeface="Arial" panose="020B0604020202020204" pitchFamily="34" charset="0"/>
            </a:endParaRPr>
          </a:p>
        </p:txBody>
      </p:sp>
      <p:pic>
        <p:nvPicPr>
          <p:cNvPr id="9" name="Picture 5" descr="Graphical user interface, application&#10;&#10;Description automatically generated">
            <a:extLst>
              <a:ext uri="{FF2B5EF4-FFF2-40B4-BE49-F238E27FC236}">
                <a16:creationId xmlns:a16="http://schemas.microsoft.com/office/drawing/2014/main" id="{9AADBFF1-6CA3-2DD0-DB36-D8A38E869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99" y="3618172"/>
            <a:ext cx="4591050" cy="1270000"/>
          </a:xfrm>
          <a:prstGeom prst="rect">
            <a:avLst/>
          </a:prstGeom>
          <a:noFill/>
          <a:ln w="28575">
            <a:solidFill>
              <a:schemeClr val="tx1"/>
            </a:solidFill>
            <a:prstDash val="dash"/>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770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49824AD-8FB0-A92E-789C-A19FC8940D27}"/>
              </a:ext>
            </a:extLst>
          </p:cNvPr>
          <p:cNvSpPr>
            <a:spLocks noGrp="1"/>
          </p:cNvSpPr>
          <p:nvPr>
            <p:ph type="subTitle" idx="1"/>
          </p:nvPr>
        </p:nvSpPr>
        <p:spPr>
          <a:xfrm>
            <a:off x="262799" y="1012436"/>
            <a:ext cx="6733223" cy="409547"/>
          </a:xfrm>
        </p:spPr>
        <p:txBody>
          <a:bodyPr/>
          <a:lstStyle/>
          <a:p>
            <a:pPr marL="0" marR="0" indent="0">
              <a:lnSpc>
                <a:spcPct val="115000"/>
              </a:lnSpc>
              <a:spcBef>
                <a:spcPts val="0"/>
              </a:spcBef>
              <a:spcAft>
                <a:spcPts val="0"/>
              </a:spcAft>
              <a:buNone/>
            </a:pPr>
            <a:r>
              <a:rPr lang="en-US" sz="1800" dirty="0">
                <a:solidFill>
                  <a:srgbClr val="632423"/>
                </a:solidFill>
                <a:effectLst/>
                <a:latin typeface="Times New Roman" panose="02020603050405020304" pitchFamily="18" charset="0"/>
                <a:ea typeface="Times New Roman" panose="02020603050405020304" pitchFamily="18" charset="0"/>
              </a:rPr>
              <a:t>In this query we will delete an ingredient with </a:t>
            </a:r>
            <a:r>
              <a:rPr lang="en-US" sz="1800" dirty="0" err="1">
                <a:solidFill>
                  <a:srgbClr val="632423"/>
                </a:solidFill>
                <a:effectLst/>
                <a:latin typeface="Times New Roman" panose="02020603050405020304" pitchFamily="18" charset="0"/>
                <a:ea typeface="Times New Roman" panose="02020603050405020304" pitchFamily="18" charset="0"/>
              </a:rPr>
              <a:t>inID</a:t>
            </a:r>
            <a:r>
              <a:rPr lang="en-US" sz="1800" dirty="0">
                <a:solidFill>
                  <a:srgbClr val="632423"/>
                </a:solidFill>
                <a:effectLst/>
                <a:latin typeface="Times New Roman" panose="02020603050405020304" pitchFamily="18" charset="0"/>
                <a:ea typeface="Times New Roman" panose="02020603050405020304" pitchFamily="18" charset="0"/>
              </a:rPr>
              <a:t> = 1.</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114300" indent="0">
              <a:buNone/>
            </a:pPr>
            <a:endParaRPr lang="en-US" dirty="0"/>
          </a:p>
          <a:p>
            <a:pPr marL="114300" indent="0">
              <a:buNone/>
            </a:pPr>
            <a:endParaRPr lang="en-US" dirty="0"/>
          </a:p>
        </p:txBody>
      </p:sp>
      <p:sp>
        <p:nvSpPr>
          <p:cNvPr id="3" name="Title 2">
            <a:extLst>
              <a:ext uri="{FF2B5EF4-FFF2-40B4-BE49-F238E27FC236}">
                <a16:creationId xmlns:a16="http://schemas.microsoft.com/office/drawing/2014/main" id="{61B29DB9-1831-4FCB-1258-464C5515CAB3}"/>
              </a:ext>
            </a:extLst>
          </p:cNvPr>
          <p:cNvSpPr>
            <a:spLocks noGrp="1"/>
          </p:cNvSpPr>
          <p:nvPr>
            <p:ph type="title"/>
          </p:nvPr>
        </p:nvSpPr>
        <p:spPr>
          <a:xfrm>
            <a:off x="383569" y="298376"/>
            <a:ext cx="1798914" cy="572700"/>
          </a:xfrm>
        </p:spPr>
        <p:txBody>
          <a:bodyPr/>
          <a:lstStyle/>
          <a:p>
            <a:r>
              <a:rPr lang="en-US" sz="4400" dirty="0"/>
              <a:t>Delete:</a:t>
            </a:r>
          </a:p>
        </p:txBody>
      </p:sp>
      <p:sp>
        <p:nvSpPr>
          <p:cNvPr id="8" name="Rectangle 6">
            <a:extLst>
              <a:ext uri="{FF2B5EF4-FFF2-40B4-BE49-F238E27FC236}">
                <a16:creationId xmlns:a16="http://schemas.microsoft.com/office/drawing/2014/main" id="{BEF99192-29A9-512D-48FA-DF7FAD54A486}"/>
              </a:ext>
            </a:extLst>
          </p:cNvPr>
          <p:cNvSpPr>
            <a:spLocks noChangeArrowheads="1"/>
          </p:cNvSpPr>
          <p:nvPr/>
        </p:nvSpPr>
        <p:spPr bwMode="auto">
          <a:xfrm>
            <a:off x="262799" y="1630616"/>
            <a:ext cx="11645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 </a:t>
            </a:r>
            <a:endParaRPr kumimoji="0" lang="en-US" altLang="en-US" sz="600" b="0" i="0" u="none" strike="noStrike" cap="none" normalizeH="0" baseline="0" dirty="0">
              <a:ln>
                <a:noFill/>
              </a:ln>
              <a:solidFill>
                <a:schemeClr val="tx1"/>
              </a:solidFill>
              <a:effectLst/>
              <a:latin typeface="Arial" panose="020B0604020202020204" pitchFamily="34" charset="0"/>
            </a:endParaRPr>
          </a:p>
        </p:txBody>
      </p:sp>
      <p:pic>
        <p:nvPicPr>
          <p:cNvPr id="10" name="Picture 9" descr="Text&#10;&#10;Description automatically generated">
            <a:extLst>
              <a:ext uri="{FF2B5EF4-FFF2-40B4-BE49-F238E27FC236}">
                <a16:creationId xmlns:a16="http://schemas.microsoft.com/office/drawing/2014/main" id="{D6262CEB-37D2-38FB-C6AC-EC5E22E6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022" y="1017449"/>
            <a:ext cx="2286000" cy="411480"/>
          </a:xfrm>
          <a:prstGeom prst="rect">
            <a:avLst/>
          </a:prstGeom>
          <a:ln w="19050">
            <a:solidFill>
              <a:schemeClr val="accent2">
                <a:lumMod val="50000"/>
              </a:schemeClr>
            </a:solidFill>
          </a:ln>
        </p:spPr>
      </p:pic>
      <p:pic>
        <p:nvPicPr>
          <p:cNvPr id="11" name="Picture 10" descr="Graphical user interface, table&#10;&#10;Description automatically generated">
            <a:extLst>
              <a:ext uri="{FF2B5EF4-FFF2-40B4-BE49-F238E27FC236}">
                <a16:creationId xmlns:a16="http://schemas.microsoft.com/office/drawing/2014/main" id="{EBDD49B0-1559-D005-9E17-D467B1ABE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68" y="3336635"/>
            <a:ext cx="4480560" cy="1501140"/>
          </a:xfrm>
          <a:prstGeom prst="rect">
            <a:avLst/>
          </a:prstGeom>
          <a:ln w="19050">
            <a:solidFill>
              <a:schemeClr val="accent2">
                <a:lumMod val="50000"/>
              </a:schemeClr>
            </a:solidFill>
          </a:ln>
        </p:spPr>
      </p:pic>
      <p:pic>
        <p:nvPicPr>
          <p:cNvPr id="12" name="Picture 11" descr="Table&#10;&#10;Description automatically generated">
            <a:extLst>
              <a:ext uri="{FF2B5EF4-FFF2-40B4-BE49-F238E27FC236}">
                <a16:creationId xmlns:a16="http://schemas.microsoft.com/office/drawing/2014/main" id="{8F6BB12F-C4DA-1E3C-A825-C5BCFB6BC928}"/>
              </a:ext>
            </a:extLst>
          </p:cNvPr>
          <p:cNvPicPr>
            <a:picLocks noChangeAspect="1"/>
          </p:cNvPicPr>
          <p:nvPr/>
        </p:nvPicPr>
        <p:blipFill rotWithShape="1">
          <a:blip r:embed="rId4">
            <a:extLst>
              <a:ext uri="{28A0092B-C50C-407E-A947-70E740481C1C}">
                <a14:useLocalDpi xmlns:a14="http://schemas.microsoft.com/office/drawing/2010/main" val="0"/>
              </a:ext>
            </a:extLst>
          </a:blip>
          <a:srcRect b="65403"/>
          <a:stretch/>
        </p:blipFill>
        <p:spPr bwMode="auto">
          <a:xfrm>
            <a:off x="719948" y="2042632"/>
            <a:ext cx="4450080" cy="1078230"/>
          </a:xfrm>
          <a:prstGeom prst="rect">
            <a:avLst/>
          </a:prstGeom>
          <a:ln w="19050" cap="flat" cmpd="sng" algn="ctr">
            <a:solidFill>
              <a:srgbClr val="C0504D">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cxnSp>
        <p:nvCxnSpPr>
          <p:cNvPr id="13" name="Straight Arrow Connector 12">
            <a:extLst>
              <a:ext uri="{FF2B5EF4-FFF2-40B4-BE49-F238E27FC236}">
                <a16:creationId xmlns:a16="http://schemas.microsoft.com/office/drawing/2014/main" id="{59714386-2BD3-A8FA-BB66-A90D7991D698}"/>
              </a:ext>
            </a:extLst>
          </p:cNvPr>
          <p:cNvCxnSpPr/>
          <p:nvPr/>
        </p:nvCxnSpPr>
        <p:spPr>
          <a:xfrm flipH="1" flipV="1">
            <a:off x="5119555" y="2311681"/>
            <a:ext cx="617220" cy="45085"/>
          </a:xfrm>
          <a:prstGeom prst="straightConnector1">
            <a:avLst/>
          </a:prstGeom>
          <a:ln>
            <a:solidFill>
              <a:schemeClr val="accent5">
                <a:lumMod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E1798075-3C7D-90C4-35BE-53BAF7491E80}"/>
              </a:ext>
            </a:extLst>
          </p:cNvPr>
          <p:cNvCxnSpPr/>
          <p:nvPr/>
        </p:nvCxnSpPr>
        <p:spPr>
          <a:xfrm flipH="1" flipV="1">
            <a:off x="5170028" y="3549767"/>
            <a:ext cx="617220" cy="45085"/>
          </a:xfrm>
          <a:prstGeom prst="straightConnector1">
            <a:avLst/>
          </a:prstGeom>
          <a:ln>
            <a:solidFill>
              <a:schemeClr val="accent5">
                <a:lumMod val="25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7989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B29DB9-1831-4FCB-1258-464C5515CAB3}"/>
              </a:ext>
            </a:extLst>
          </p:cNvPr>
          <p:cNvSpPr>
            <a:spLocks noGrp="1"/>
          </p:cNvSpPr>
          <p:nvPr>
            <p:ph type="title"/>
          </p:nvPr>
        </p:nvSpPr>
        <p:spPr>
          <a:xfrm>
            <a:off x="383569" y="298376"/>
            <a:ext cx="1798914" cy="572700"/>
          </a:xfrm>
        </p:spPr>
        <p:txBody>
          <a:bodyPr/>
          <a:lstStyle/>
          <a:p>
            <a:r>
              <a:rPr lang="en-US" sz="4400" dirty="0"/>
              <a:t>Delete:</a:t>
            </a:r>
          </a:p>
        </p:txBody>
      </p:sp>
      <p:cxnSp>
        <p:nvCxnSpPr>
          <p:cNvPr id="13" name="Straight Arrow Connector 12">
            <a:extLst>
              <a:ext uri="{FF2B5EF4-FFF2-40B4-BE49-F238E27FC236}">
                <a16:creationId xmlns:a16="http://schemas.microsoft.com/office/drawing/2014/main" id="{59714386-2BD3-A8FA-BB66-A90D7991D698}"/>
              </a:ext>
            </a:extLst>
          </p:cNvPr>
          <p:cNvCxnSpPr>
            <a:cxnSpLocks/>
          </p:cNvCxnSpPr>
          <p:nvPr/>
        </p:nvCxnSpPr>
        <p:spPr>
          <a:xfrm flipH="1" flipV="1">
            <a:off x="1356042" y="3277319"/>
            <a:ext cx="303848" cy="45085"/>
          </a:xfrm>
          <a:prstGeom prst="straightConnector1">
            <a:avLst/>
          </a:prstGeom>
          <a:ln>
            <a:solidFill>
              <a:schemeClr val="accent5">
                <a:lumMod val="25000"/>
              </a:schemeClr>
            </a:solidFill>
            <a:tailEnd type="triangle"/>
          </a:ln>
        </p:spPr>
        <p:style>
          <a:lnRef idx="1">
            <a:schemeClr val="accent6"/>
          </a:lnRef>
          <a:fillRef idx="0">
            <a:schemeClr val="accent6"/>
          </a:fillRef>
          <a:effectRef idx="0">
            <a:schemeClr val="accent6"/>
          </a:effectRef>
          <a:fontRef idx="minor">
            <a:schemeClr val="tx1"/>
          </a:fontRef>
        </p:style>
      </p:cxnSp>
      <p:pic>
        <p:nvPicPr>
          <p:cNvPr id="3077" name="Picture 11" descr="A screenshot of a computer&#10;&#10;Description automatically generated with medium confidence">
            <a:extLst>
              <a:ext uri="{FF2B5EF4-FFF2-40B4-BE49-F238E27FC236}">
                <a16:creationId xmlns:a16="http://schemas.microsoft.com/office/drawing/2014/main" id="{CF2F3C79-8146-E39A-6A94-99EE5D031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 y="1484830"/>
            <a:ext cx="2679700" cy="4064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3" descr="Graphical user interface, table&#10;&#10;Description automatically generated">
            <a:extLst>
              <a:ext uri="{FF2B5EF4-FFF2-40B4-BE49-F238E27FC236}">
                <a16:creationId xmlns:a16="http://schemas.microsoft.com/office/drawing/2014/main" id="{B0C97681-8AC1-7631-61DE-9F6E495F6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2852821"/>
            <a:ext cx="1016000" cy="984250"/>
          </a:xfrm>
          <a:prstGeom prst="rect">
            <a:avLst/>
          </a:prstGeom>
          <a:noFill/>
          <a:ln w="19050">
            <a:solidFill>
              <a:schemeClr val="accent5">
                <a:lumMod val="25000"/>
              </a:schemeClr>
            </a:solidFill>
          </a:ln>
          <a:extLst>
            <a:ext uri="{909E8E84-426E-40DD-AFC4-6F175D3DCCD1}">
              <a14:hiddenFill xmlns:a14="http://schemas.microsoft.com/office/drawing/2010/main">
                <a:solidFill>
                  <a:srgbClr val="FFFFFF"/>
                </a:solidFill>
              </a14:hiddenFill>
            </a:ext>
          </a:extLst>
        </p:spPr>
      </p:pic>
      <p:pic>
        <p:nvPicPr>
          <p:cNvPr id="3074" name="Picture 14" descr="Graphical user interface, table&#10;&#10;Description automatically generated">
            <a:extLst>
              <a:ext uri="{FF2B5EF4-FFF2-40B4-BE49-F238E27FC236}">
                <a16:creationId xmlns:a16="http://schemas.microsoft.com/office/drawing/2014/main" id="{D68C5A68-11DA-553A-253B-2B875F132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265" y="2844283"/>
            <a:ext cx="1006475" cy="1042318"/>
          </a:xfrm>
          <a:prstGeom prst="rect">
            <a:avLst/>
          </a:prstGeom>
          <a:noFill/>
          <a:ln w="19050">
            <a:solidFill>
              <a:srgbClr val="622423"/>
            </a:solidFill>
            <a:miter lim="800000"/>
            <a:headEnd/>
            <a:tailEnd/>
          </a:ln>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EE7B7264-4BBD-1C15-540F-1D3B8B9C1F5D}"/>
              </a:ext>
            </a:extLst>
          </p:cNvPr>
          <p:cNvCxnSpPr/>
          <p:nvPr/>
        </p:nvCxnSpPr>
        <p:spPr>
          <a:xfrm flipH="1" flipV="1">
            <a:off x="2266950" y="10166751"/>
            <a:ext cx="617220" cy="45085"/>
          </a:xfrm>
          <a:prstGeom prst="straightConnector1">
            <a:avLst/>
          </a:prstGeom>
          <a:ln>
            <a:solidFill>
              <a:schemeClr val="accent2">
                <a:lumMod val="60000"/>
                <a:lumOff val="4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371BF5D8-2838-718D-4CD0-F000637C8FC2}"/>
              </a:ext>
            </a:extLst>
          </p:cNvPr>
          <p:cNvCxnSpPr/>
          <p:nvPr/>
        </p:nvCxnSpPr>
        <p:spPr>
          <a:xfrm flipH="1" flipV="1">
            <a:off x="4594860" y="10162941"/>
            <a:ext cx="617220" cy="45085"/>
          </a:xfrm>
          <a:prstGeom prst="straightConnector1">
            <a:avLst/>
          </a:prstGeom>
          <a:ln>
            <a:solidFill>
              <a:schemeClr val="accent2">
                <a:lumMod val="60000"/>
                <a:lumOff val="4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6" name="Rectangle 6">
            <a:extLst>
              <a:ext uri="{FF2B5EF4-FFF2-40B4-BE49-F238E27FC236}">
                <a16:creationId xmlns:a16="http://schemas.microsoft.com/office/drawing/2014/main" id="{E35BC36A-7AF5-9EC9-088D-A34AD8CD2CC7}"/>
              </a:ext>
            </a:extLst>
          </p:cNvPr>
          <p:cNvSpPr>
            <a:spLocks noChangeArrowheads="1"/>
          </p:cNvSpPr>
          <p:nvPr/>
        </p:nvSpPr>
        <p:spPr bwMode="auto">
          <a:xfrm>
            <a:off x="242402" y="1074094"/>
            <a:ext cx="4352458" cy="553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in this query we will remove olive oil from Long Johns donuts.</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7">
            <a:extLst>
              <a:ext uri="{FF2B5EF4-FFF2-40B4-BE49-F238E27FC236}">
                <a16:creationId xmlns:a16="http://schemas.microsoft.com/office/drawing/2014/main" id="{FDF8EBBD-22E2-6686-74EF-9766056DD0B2}"/>
              </a:ext>
            </a:extLst>
          </p:cNvPr>
          <p:cNvSpPr>
            <a:spLocks noChangeArrowheads="1"/>
          </p:cNvSpPr>
          <p:nvPr/>
        </p:nvSpPr>
        <p:spPr bwMode="auto">
          <a:xfrm>
            <a:off x="383569" y="2019797"/>
            <a:ext cx="27478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Before                  After  </a:t>
            </a:r>
          </a:p>
        </p:txBody>
      </p:sp>
      <p:sp>
        <p:nvSpPr>
          <p:cNvPr id="9" name="Rectangle 8">
            <a:extLst>
              <a:ext uri="{FF2B5EF4-FFF2-40B4-BE49-F238E27FC236}">
                <a16:creationId xmlns:a16="http://schemas.microsoft.com/office/drawing/2014/main" id="{C8431B54-8BC6-A3A6-684B-72B89E7E6538}"/>
              </a:ext>
            </a:extLst>
          </p:cNvPr>
          <p:cNvSpPr>
            <a:spLocks noChangeArrowheads="1"/>
          </p:cNvSpPr>
          <p:nvPr/>
        </p:nvSpPr>
        <p:spPr bwMode="auto">
          <a:xfrm>
            <a:off x="320040" y="28528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22" name="Straight Arrow Connector 21">
            <a:extLst>
              <a:ext uri="{FF2B5EF4-FFF2-40B4-BE49-F238E27FC236}">
                <a16:creationId xmlns:a16="http://schemas.microsoft.com/office/drawing/2014/main" id="{E38DFD87-A4B7-8AF8-DE89-5CF86F6D93E9}"/>
              </a:ext>
            </a:extLst>
          </p:cNvPr>
          <p:cNvCxnSpPr>
            <a:cxnSpLocks/>
          </p:cNvCxnSpPr>
          <p:nvPr/>
        </p:nvCxnSpPr>
        <p:spPr>
          <a:xfrm flipH="1" flipV="1">
            <a:off x="3029267" y="3249798"/>
            <a:ext cx="303848" cy="45085"/>
          </a:xfrm>
          <a:prstGeom prst="straightConnector1">
            <a:avLst/>
          </a:prstGeom>
          <a:ln>
            <a:solidFill>
              <a:schemeClr val="accent5">
                <a:lumMod val="25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77819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B29DB9-1831-4FCB-1258-464C5515CAB3}"/>
              </a:ext>
            </a:extLst>
          </p:cNvPr>
          <p:cNvSpPr>
            <a:spLocks noGrp="1"/>
          </p:cNvSpPr>
          <p:nvPr>
            <p:ph type="title"/>
          </p:nvPr>
        </p:nvSpPr>
        <p:spPr>
          <a:xfrm>
            <a:off x="383569" y="298376"/>
            <a:ext cx="2126718" cy="572700"/>
          </a:xfrm>
        </p:spPr>
        <p:txBody>
          <a:bodyPr/>
          <a:lstStyle/>
          <a:p>
            <a:r>
              <a:rPr lang="en-US" sz="4400" dirty="0"/>
              <a:t>Update:</a:t>
            </a:r>
          </a:p>
        </p:txBody>
      </p:sp>
      <p:cxnSp>
        <p:nvCxnSpPr>
          <p:cNvPr id="15" name="Straight Arrow Connector 14">
            <a:extLst>
              <a:ext uri="{FF2B5EF4-FFF2-40B4-BE49-F238E27FC236}">
                <a16:creationId xmlns:a16="http://schemas.microsoft.com/office/drawing/2014/main" id="{EE7B7264-4BBD-1C15-540F-1D3B8B9C1F5D}"/>
              </a:ext>
            </a:extLst>
          </p:cNvPr>
          <p:cNvCxnSpPr/>
          <p:nvPr/>
        </p:nvCxnSpPr>
        <p:spPr>
          <a:xfrm flipH="1" flipV="1">
            <a:off x="2266950" y="10166751"/>
            <a:ext cx="617220" cy="45085"/>
          </a:xfrm>
          <a:prstGeom prst="straightConnector1">
            <a:avLst/>
          </a:prstGeom>
          <a:ln>
            <a:solidFill>
              <a:schemeClr val="accent2">
                <a:lumMod val="60000"/>
                <a:lumOff val="4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371BF5D8-2838-718D-4CD0-F000637C8FC2}"/>
              </a:ext>
            </a:extLst>
          </p:cNvPr>
          <p:cNvCxnSpPr/>
          <p:nvPr/>
        </p:nvCxnSpPr>
        <p:spPr>
          <a:xfrm flipH="1" flipV="1">
            <a:off x="4594860" y="10162941"/>
            <a:ext cx="617220" cy="45085"/>
          </a:xfrm>
          <a:prstGeom prst="straightConnector1">
            <a:avLst/>
          </a:prstGeom>
          <a:ln>
            <a:solidFill>
              <a:schemeClr val="accent2">
                <a:lumMod val="60000"/>
                <a:lumOff val="4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6" name="Rectangle 6">
            <a:extLst>
              <a:ext uri="{FF2B5EF4-FFF2-40B4-BE49-F238E27FC236}">
                <a16:creationId xmlns:a16="http://schemas.microsoft.com/office/drawing/2014/main" id="{E35BC36A-7AF5-9EC9-088D-A34AD8CD2CC7}"/>
              </a:ext>
            </a:extLst>
          </p:cNvPr>
          <p:cNvSpPr>
            <a:spLocks noChangeArrowheads="1"/>
          </p:cNvSpPr>
          <p:nvPr/>
        </p:nvSpPr>
        <p:spPr bwMode="auto">
          <a:xfrm>
            <a:off x="242402" y="1031515"/>
            <a:ext cx="37873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sz="1600" dirty="0">
                <a:solidFill>
                  <a:srgbClr val="632423"/>
                </a:solidFill>
                <a:effectLst/>
                <a:latin typeface="Times New Roman" panose="02020603050405020304" pitchFamily="18" charset="0"/>
                <a:ea typeface="Times New Roman" panose="02020603050405020304" pitchFamily="18" charset="0"/>
              </a:rPr>
              <a:t>In this query we will update Supplier ‘Lulu Hypermarket’ phone number to 0595000330.</a:t>
            </a:r>
            <a:endParaRPr lang="en-US" sz="1600" dirty="0">
              <a:effectLst/>
              <a:latin typeface="Times New Roman" panose="02020603050405020304" pitchFamily="18" charset="0"/>
              <a:ea typeface="Times New Roman" panose="02020603050405020304" pitchFamily="18" charset="0"/>
            </a:endParaRPr>
          </a:p>
        </p:txBody>
      </p:sp>
      <p:pic>
        <p:nvPicPr>
          <p:cNvPr id="14" name="Picture 13" descr="Text&#10;&#10;Description automatically generated with medium confidence">
            <a:extLst>
              <a:ext uri="{FF2B5EF4-FFF2-40B4-BE49-F238E27FC236}">
                <a16:creationId xmlns:a16="http://schemas.microsoft.com/office/drawing/2014/main" id="{CA28DBB1-BBA8-2479-40A2-6D72DA1FA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355" y="723384"/>
            <a:ext cx="2708650" cy="853135"/>
          </a:xfrm>
          <a:prstGeom prst="rect">
            <a:avLst/>
          </a:prstGeom>
          <a:ln w="19050">
            <a:solidFill>
              <a:schemeClr val="accent2">
                <a:lumMod val="50000"/>
              </a:schemeClr>
            </a:solidFill>
          </a:ln>
        </p:spPr>
      </p:pic>
      <p:sp>
        <p:nvSpPr>
          <p:cNvPr id="17" name="TextBox 16">
            <a:extLst>
              <a:ext uri="{FF2B5EF4-FFF2-40B4-BE49-F238E27FC236}">
                <a16:creationId xmlns:a16="http://schemas.microsoft.com/office/drawing/2014/main" id="{B755D9AC-45D3-0E44-C9E6-C19BCA30EEC4}"/>
              </a:ext>
            </a:extLst>
          </p:cNvPr>
          <p:cNvSpPr txBox="1"/>
          <p:nvPr/>
        </p:nvSpPr>
        <p:spPr>
          <a:xfrm>
            <a:off x="244529" y="1877246"/>
            <a:ext cx="923544" cy="320280"/>
          </a:xfrm>
          <a:prstGeom prst="rect">
            <a:avLst/>
          </a:prstGeom>
          <a:noFill/>
        </p:spPr>
        <p:txBody>
          <a:bodyPr wrap="square">
            <a:spAutoFit/>
          </a:bodyPr>
          <a:lstStyle/>
          <a:p>
            <a:pPr marL="0" marR="0">
              <a:lnSpc>
                <a:spcPct val="115000"/>
              </a:lnSpc>
              <a:spcBef>
                <a:spcPts val="0"/>
              </a:spcBef>
              <a:spcAft>
                <a:spcPts val="0"/>
              </a:spcAft>
            </a:pPr>
            <a:r>
              <a:rPr lang="en-US" sz="1400" dirty="0">
                <a:solidFill>
                  <a:srgbClr val="632423"/>
                </a:solidFill>
                <a:effectLst/>
                <a:latin typeface="Times New Roman" panose="02020603050405020304" pitchFamily="18" charset="0"/>
                <a:ea typeface="Times New Roman" panose="02020603050405020304" pitchFamily="18" charset="0"/>
              </a:rPr>
              <a:t>Output:</a:t>
            </a:r>
            <a:endParaRPr lang="en-US" sz="900" dirty="0">
              <a:effectLst/>
              <a:latin typeface="Times New Roman" panose="02020603050405020304" pitchFamily="18" charset="0"/>
              <a:ea typeface="Times New Roman" panose="02020603050405020304" pitchFamily="18" charset="0"/>
            </a:endParaRPr>
          </a:p>
        </p:txBody>
      </p:sp>
      <p:pic>
        <p:nvPicPr>
          <p:cNvPr id="18" name="Picture 17" descr="Graphical user interface, text, application&#10;&#10;Description automatically generated">
            <a:extLst>
              <a:ext uri="{FF2B5EF4-FFF2-40B4-BE49-F238E27FC236}">
                <a16:creationId xmlns:a16="http://schemas.microsoft.com/office/drawing/2014/main" id="{1ED05FFC-4CA9-040E-1F32-9254AF74C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816" y="1930762"/>
            <a:ext cx="2689860" cy="822960"/>
          </a:xfrm>
          <a:prstGeom prst="rect">
            <a:avLst/>
          </a:prstGeom>
          <a:ln w="19050">
            <a:solidFill>
              <a:schemeClr val="accent2">
                <a:lumMod val="50000"/>
              </a:schemeClr>
            </a:solidFill>
          </a:ln>
        </p:spPr>
      </p:pic>
      <p:pic>
        <p:nvPicPr>
          <p:cNvPr id="19" name="Picture 18" descr="Graphical user interface, text, application&#10;&#10;Description automatically generated with medium confidence">
            <a:extLst>
              <a:ext uri="{FF2B5EF4-FFF2-40B4-BE49-F238E27FC236}">
                <a16:creationId xmlns:a16="http://schemas.microsoft.com/office/drawing/2014/main" id="{4565069B-5340-D714-33F0-B936DA0E3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355" y="1946186"/>
            <a:ext cx="2697480" cy="830580"/>
          </a:xfrm>
          <a:prstGeom prst="rect">
            <a:avLst/>
          </a:prstGeom>
          <a:ln w="19050">
            <a:solidFill>
              <a:schemeClr val="accent2">
                <a:lumMod val="50000"/>
              </a:schemeClr>
            </a:solidFill>
          </a:ln>
        </p:spPr>
      </p:pic>
      <p:cxnSp>
        <p:nvCxnSpPr>
          <p:cNvPr id="20" name="Straight Arrow Connector 19">
            <a:extLst>
              <a:ext uri="{FF2B5EF4-FFF2-40B4-BE49-F238E27FC236}">
                <a16:creationId xmlns:a16="http://schemas.microsoft.com/office/drawing/2014/main" id="{EFA8670E-F824-B216-C00A-6BB03EBAFD1D}"/>
              </a:ext>
            </a:extLst>
          </p:cNvPr>
          <p:cNvCxnSpPr>
            <a:cxnSpLocks/>
          </p:cNvCxnSpPr>
          <p:nvPr/>
        </p:nvCxnSpPr>
        <p:spPr>
          <a:xfrm flipV="1">
            <a:off x="4029740" y="2659505"/>
            <a:ext cx="424605" cy="117261"/>
          </a:xfrm>
          <a:prstGeom prst="straightConnector1">
            <a:avLst/>
          </a:prstGeom>
          <a:ln>
            <a:solidFill>
              <a:schemeClr val="accent5">
                <a:lumMod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E38DFD87-A4B7-8AF8-DE89-5CF86F6D93E9}"/>
              </a:ext>
            </a:extLst>
          </p:cNvPr>
          <p:cNvCxnSpPr>
            <a:cxnSpLocks/>
          </p:cNvCxnSpPr>
          <p:nvPr/>
        </p:nvCxnSpPr>
        <p:spPr>
          <a:xfrm flipV="1">
            <a:off x="1066732" y="2672593"/>
            <a:ext cx="365471" cy="177706"/>
          </a:xfrm>
          <a:prstGeom prst="straightConnector1">
            <a:avLst/>
          </a:prstGeom>
          <a:ln>
            <a:solidFill>
              <a:schemeClr val="accent5">
                <a:lumMod val="2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CF0EE43C-E5B5-8462-26C3-13E6D76FA601}"/>
              </a:ext>
            </a:extLst>
          </p:cNvPr>
          <p:cNvSpPr txBox="1"/>
          <p:nvPr/>
        </p:nvSpPr>
        <p:spPr>
          <a:xfrm>
            <a:off x="220549" y="2951550"/>
            <a:ext cx="4710022" cy="900246"/>
          </a:xfrm>
          <a:prstGeom prst="rect">
            <a:avLst/>
          </a:prstGeom>
          <a:noFill/>
        </p:spPr>
        <p:txBody>
          <a:bodyPr wrap="square">
            <a:spAutoFit/>
          </a:bodyPr>
          <a:lstStyle/>
          <a:p>
            <a:pPr marL="0" marR="0">
              <a:spcBef>
                <a:spcPts val="0"/>
              </a:spcBef>
              <a:spcAft>
                <a:spcPts val="0"/>
              </a:spcAft>
            </a:pPr>
            <a:r>
              <a:rPr lang="en-US" sz="1400" dirty="0">
                <a:solidFill>
                  <a:srgbClr val="632423"/>
                </a:solidFill>
                <a:effectLst/>
                <a:latin typeface="Times New Roman" panose="02020603050405020304" pitchFamily="18" charset="0"/>
                <a:ea typeface="Times New Roman" panose="02020603050405020304" pitchFamily="18" charset="0"/>
              </a:rPr>
              <a:t>In this query we will change the oil used in Filled donuts from olive oil to oil.</a:t>
            </a:r>
          </a:p>
          <a:p>
            <a:pPr marL="0" marR="0">
              <a:spcBef>
                <a:spcPts val="0"/>
              </a:spcBef>
              <a:spcAft>
                <a:spcPts val="0"/>
              </a:spcAft>
            </a:pPr>
            <a:endParaRPr lang="en-US" sz="105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solidFill>
                  <a:srgbClr val="632423"/>
                </a:solidFill>
                <a:effectLst/>
                <a:latin typeface="Times New Roman" panose="02020603050405020304" pitchFamily="18" charset="0"/>
                <a:ea typeface="Times New Roman" panose="02020603050405020304" pitchFamily="18" charset="0"/>
              </a:rPr>
              <a:t> </a:t>
            </a:r>
            <a:r>
              <a:rPr lang="en-US" dirty="0">
                <a:solidFill>
                  <a:srgbClr val="632423"/>
                </a:solidFill>
                <a:latin typeface="Times New Roman" panose="02020603050405020304" pitchFamily="18" charset="0"/>
                <a:ea typeface="Times New Roman" panose="02020603050405020304" pitchFamily="18" charset="0"/>
              </a:rPr>
              <a:t>        Before                               After</a:t>
            </a:r>
            <a:endParaRPr lang="en-US" sz="1050" dirty="0">
              <a:effectLst/>
              <a:latin typeface="Times New Roman" panose="02020603050405020304" pitchFamily="18" charset="0"/>
              <a:ea typeface="Times New Roman" panose="02020603050405020304" pitchFamily="18" charset="0"/>
            </a:endParaRPr>
          </a:p>
        </p:txBody>
      </p:sp>
      <p:pic>
        <p:nvPicPr>
          <p:cNvPr id="24" name="Picture 23" descr="Text&#10;&#10;Description automatically generated with low confidence">
            <a:extLst>
              <a:ext uri="{FF2B5EF4-FFF2-40B4-BE49-F238E27FC236}">
                <a16:creationId xmlns:a16="http://schemas.microsoft.com/office/drawing/2014/main" id="{94524EF2-F48E-1236-2D4A-D4C2E0E54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1265" y="3851796"/>
            <a:ext cx="2613660" cy="749101"/>
          </a:xfrm>
          <a:prstGeom prst="rect">
            <a:avLst/>
          </a:prstGeom>
          <a:ln w="19050">
            <a:solidFill>
              <a:schemeClr val="accent2">
                <a:lumMod val="50000"/>
              </a:schemeClr>
            </a:solidFill>
          </a:ln>
        </p:spPr>
      </p:pic>
      <p:pic>
        <p:nvPicPr>
          <p:cNvPr id="26" name="Picture 25" descr="Graphical user interface, table&#10;&#10;Description automatically generated with medium confidence">
            <a:extLst>
              <a:ext uri="{FF2B5EF4-FFF2-40B4-BE49-F238E27FC236}">
                <a16:creationId xmlns:a16="http://schemas.microsoft.com/office/drawing/2014/main" id="{271E9E73-3DE6-E828-11EC-7033988A43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002" y="3999568"/>
            <a:ext cx="1013460" cy="975360"/>
          </a:xfrm>
          <a:prstGeom prst="rect">
            <a:avLst/>
          </a:prstGeom>
          <a:ln w="19050">
            <a:solidFill>
              <a:schemeClr val="accent2">
                <a:lumMod val="50000"/>
              </a:schemeClr>
            </a:solidFill>
          </a:ln>
        </p:spPr>
      </p:pic>
      <p:pic>
        <p:nvPicPr>
          <p:cNvPr id="27" name="Picture 26" descr="Table&#10;&#10;Description automatically generated">
            <a:extLst>
              <a:ext uri="{FF2B5EF4-FFF2-40B4-BE49-F238E27FC236}">
                <a16:creationId xmlns:a16="http://schemas.microsoft.com/office/drawing/2014/main" id="{B70B239C-FF56-4DDA-6382-803F314365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4403" y="3983677"/>
            <a:ext cx="998220" cy="998220"/>
          </a:xfrm>
          <a:prstGeom prst="rect">
            <a:avLst/>
          </a:prstGeom>
          <a:ln w="19050">
            <a:solidFill>
              <a:schemeClr val="accent2">
                <a:lumMod val="50000"/>
              </a:schemeClr>
            </a:solidFill>
          </a:ln>
        </p:spPr>
      </p:pic>
      <p:cxnSp>
        <p:nvCxnSpPr>
          <p:cNvPr id="28" name="Straight Arrow Connector 27">
            <a:extLst>
              <a:ext uri="{FF2B5EF4-FFF2-40B4-BE49-F238E27FC236}">
                <a16:creationId xmlns:a16="http://schemas.microsoft.com/office/drawing/2014/main" id="{EA42B118-41D1-E1FF-290A-1BB75DCD020D}"/>
              </a:ext>
            </a:extLst>
          </p:cNvPr>
          <p:cNvCxnSpPr>
            <a:cxnSpLocks/>
          </p:cNvCxnSpPr>
          <p:nvPr/>
        </p:nvCxnSpPr>
        <p:spPr>
          <a:xfrm flipH="1">
            <a:off x="1511284" y="4379333"/>
            <a:ext cx="365471" cy="0"/>
          </a:xfrm>
          <a:prstGeom prst="straightConnector1">
            <a:avLst/>
          </a:prstGeom>
          <a:ln>
            <a:solidFill>
              <a:schemeClr val="accent5">
                <a:lumMod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A264A39B-51CC-6839-058F-0110C4384E47}"/>
              </a:ext>
            </a:extLst>
          </p:cNvPr>
          <p:cNvCxnSpPr>
            <a:cxnSpLocks/>
          </p:cNvCxnSpPr>
          <p:nvPr/>
        </p:nvCxnSpPr>
        <p:spPr>
          <a:xfrm flipH="1" flipV="1">
            <a:off x="3221402" y="4254239"/>
            <a:ext cx="384515" cy="43154"/>
          </a:xfrm>
          <a:prstGeom prst="straightConnector1">
            <a:avLst/>
          </a:prstGeom>
          <a:ln>
            <a:solidFill>
              <a:schemeClr val="accent5">
                <a:lumMod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A562AC04-96E6-A75B-C2C8-5464DC68E338}"/>
              </a:ext>
            </a:extLst>
          </p:cNvPr>
          <p:cNvCxnSpPr/>
          <p:nvPr/>
        </p:nvCxnSpPr>
        <p:spPr>
          <a:xfrm>
            <a:off x="101116" y="2958860"/>
            <a:ext cx="6935638" cy="0"/>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56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600080" y="294827"/>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a:t>Like:</a:t>
            </a:r>
            <a:endParaRPr lang="en-US" dirty="0"/>
          </a:p>
        </p:txBody>
      </p:sp>
      <p:sp>
        <p:nvSpPr>
          <p:cNvPr id="10" name="TextBox 9">
            <a:extLst>
              <a:ext uri="{FF2B5EF4-FFF2-40B4-BE49-F238E27FC236}">
                <a16:creationId xmlns:a16="http://schemas.microsoft.com/office/drawing/2014/main" id="{A9EB2451-CEEF-480B-C817-B709812AF5F5}"/>
              </a:ext>
            </a:extLst>
          </p:cNvPr>
          <p:cNvSpPr txBox="1"/>
          <p:nvPr/>
        </p:nvSpPr>
        <p:spPr>
          <a:xfrm>
            <a:off x="3078480" y="867527"/>
            <a:ext cx="4572000" cy="635943"/>
          </a:xfrm>
          <a:prstGeom prst="rect">
            <a:avLst/>
          </a:prstGeom>
          <a:noFill/>
        </p:spPr>
        <p:txBody>
          <a:bodyPr wrap="square">
            <a:spAutoFit/>
          </a:bodyPr>
          <a:lstStyle/>
          <a:p>
            <a:pPr marL="0" marR="0" algn="ctr">
              <a:lnSpc>
                <a:spcPct val="115000"/>
              </a:lnSpc>
              <a:spcBef>
                <a:spcPts val="0"/>
              </a:spcBef>
              <a:spcAft>
                <a:spcPts val="0"/>
              </a:spcAft>
            </a:pPr>
            <a:r>
              <a:rPr lang="en-US" sz="1600" dirty="0">
                <a:solidFill>
                  <a:srgbClr val="632423"/>
                </a:solidFill>
                <a:effectLst/>
                <a:latin typeface="Times New Roman" panose="02020603050405020304" pitchFamily="18" charset="0"/>
                <a:ea typeface="Times New Roman" panose="02020603050405020304" pitchFamily="18" charset="0"/>
              </a:rPr>
              <a:t>In this query we will print the employee’s name and email who uses “Hotmail”.</a:t>
            </a:r>
          </a:p>
        </p:txBody>
      </p:sp>
      <p:pic>
        <p:nvPicPr>
          <p:cNvPr id="11" name="Picture 10">
            <a:extLst>
              <a:ext uri="{FF2B5EF4-FFF2-40B4-BE49-F238E27FC236}">
                <a16:creationId xmlns:a16="http://schemas.microsoft.com/office/drawing/2014/main" id="{3AF86B9E-04AD-0EDF-D2C8-6C7B75D26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1531737"/>
            <a:ext cx="7093172" cy="948690"/>
          </a:xfrm>
          <a:prstGeom prst="rect">
            <a:avLst/>
          </a:prstGeom>
          <a:ln w="19050">
            <a:solidFill>
              <a:schemeClr val="accent2">
                <a:lumMod val="50000"/>
              </a:schemeClr>
            </a:solidFill>
          </a:ln>
        </p:spPr>
      </p:pic>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4191000" y="2642986"/>
            <a:ext cx="3733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1" name="Picture 38" descr="Graphical user interface, text, table&#10;&#10;Description automatically generated with medium confidence">
            <a:extLst>
              <a:ext uri="{FF2B5EF4-FFF2-40B4-BE49-F238E27FC236}">
                <a16:creationId xmlns:a16="http://schemas.microsoft.com/office/drawing/2014/main" id="{FAB96833-DDD9-FCC3-8B0E-F1108521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588" y="3413455"/>
            <a:ext cx="3766381" cy="141351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0666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600080" y="294827"/>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Between:</a:t>
            </a:r>
          </a:p>
        </p:txBody>
      </p:sp>
      <p:sp>
        <p:nvSpPr>
          <p:cNvPr id="10" name="TextBox 9">
            <a:extLst>
              <a:ext uri="{FF2B5EF4-FFF2-40B4-BE49-F238E27FC236}">
                <a16:creationId xmlns:a16="http://schemas.microsoft.com/office/drawing/2014/main" id="{A9EB2451-CEEF-480B-C817-B709812AF5F5}"/>
              </a:ext>
            </a:extLst>
          </p:cNvPr>
          <p:cNvSpPr txBox="1"/>
          <p:nvPr/>
        </p:nvSpPr>
        <p:spPr>
          <a:xfrm>
            <a:off x="3078480" y="867527"/>
            <a:ext cx="4846320" cy="1022459"/>
          </a:xfrm>
          <a:prstGeom prst="rect">
            <a:avLst/>
          </a:prstGeom>
          <a:noFill/>
        </p:spPr>
        <p:txBody>
          <a:bodyPr wrap="square">
            <a:spAutoFit/>
          </a:bodyPr>
          <a:lstStyle/>
          <a:p>
            <a:pPr marL="0" marR="0">
              <a:lnSpc>
                <a:spcPct val="115000"/>
              </a:lnSpc>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query we will print the product name, Price, and quantity with price between 10 and 20.</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4191000" y="2642986"/>
            <a:ext cx="3733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Text&#10;&#10;Description automatically generated">
            <a:extLst>
              <a:ext uri="{FF2B5EF4-FFF2-40B4-BE49-F238E27FC236}">
                <a16:creationId xmlns:a16="http://schemas.microsoft.com/office/drawing/2014/main" id="{7B4DC202-BF66-D281-E752-0DAA03AAA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668" y="1607828"/>
            <a:ext cx="4046220" cy="1028700"/>
          </a:xfrm>
          <a:prstGeom prst="rect">
            <a:avLst/>
          </a:prstGeom>
          <a:ln w="19050">
            <a:solidFill>
              <a:schemeClr val="accent2">
                <a:lumMod val="50000"/>
              </a:schemeClr>
            </a:solidFill>
          </a:ln>
        </p:spPr>
      </p:pic>
      <p:pic>
        <p:nvPicPr>
          <p:cNvPr id="14" name="Picture 13" descr="Graphical user interface, table&#10;&#10;Description automatically generated">
            <a:extLst>
              <a:ext uri="{FF2B5EF4-FFF2-40B4-BE49-F238E27FC236}">
                <a16:creationId xmlns:a16="http://schemas.microsoft.com/office/drawing/2014/main" id="{AD38091F-7D87-FD67-ACE9-E20929D59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188" y="3389528"/>
            <a:ext cx="2583180" cy="1508760"/>
          </a:xfrm>
          <a:prstGeom prst="rect">
            <a:avLst/>
          </a:prstGeom>
          <a:ln w="19050">
            <a:solidFill>
              <a:schemeClr val="accent2">
                <a:lumMod val="50000"/>
              </a:schemeClr>
            </a:solidFill>
          </a:ln>
        </p:spPr>
      </p:pic>
    </p:spTree>
    <p:extLst>
      <p:ext uri="{BB962C8B-B14F-4D97-AF65-F5344CB8AC3E}">
        <p14:creationId xmlns:p14="http://schemas.microsoft.com/office/powerpoint/2010/main" val="2348028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600080" y="294827"/>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IN:</a:t>
            </a:r>
          </a:p>
        </p:txBody>
      </p:sp>
      <p:sp>
        <p:nvSpPr>
          <p:cNvPr id="10" name="TextBox 9">
            <a:extLst>
              <a:ext uri="{FF2B5EF4-FFF2-40B4-BE49-F238E27FC236}">
                <a16:creationId xmlns:a16="http://schemas.microsoft.com/office/drawing/2014/main" id="{A9EB2451-CEEF-480B-C817-B709812AF5F5}"/>
              </a:ext>
            </a:extLst>
          </p:cNvPr>
          <p:cNvSpPr txBox="1"/>
          <p:nvPr/>
        </p:nvSpPr>
        <p:spPr>
          <a:xfrm>
            <a:off x="296994" y="3071835"/>
            <a:ext cx="5893943" cy="703911"/>
          </a:xfrm>
          <a:prstGeom prst="rect">
            <a:avLst/>
          </a:prstGeom>
          <a:noFill/>
        </p:spPr>
        <p:txBody>
          <a:bodyPr wrap="square">
            <a:spAutoFit/>
          </a:bodyPr>
          <a:lstStyle/>
          <a:p>
            <a:pPr marL="0" marR="0">
              <a:lnSpc>
                <a:spcPct val="115000"/>
              </a:lnSpc>
              <a:spcBef>
                <a:spcPts val="0"/>
              </a:spcBef>
              <a:spcAft>
                <a:spcPts val="0"/>
              </a:spcAft>
            </a:pPr>
            <a:r>
              <a:rPr lang="en-US" sz="1800" b="1" dirty="0">
                <a:solidFill>
                  <a:schemeClr val="tx2">
                    <a:lumMod val="60000"/>
                    <a:lumOff val="40000"/>
                  </a:schemeClr>
                </a:solidFill>
                <a:effectLst/>
                <a:latin typeface="Times New Roman" panose="02020603050405020304" pitchFamily="18" charset="0"/>
                <a:ea typeface="Times New Roman" panose="02020603050405020304" pitchFamily="18" charset="0"/>
              </a:rPr>
              <a:t>In this query we will show all feedbacks information under the title (complaints and other).</a:t>
            </a: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5760" y="1759235"/>
            <a:ext cx="215436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Graphical user interface, text, application&#10;&#10;Description automatically generated">
            <a:extLst>
              <a:ext uri="{FF2B5EF4-FFF2-40B4-BE49-F238E27FC236}">
                <a16:creationId xmlns:a16="http://schemas.microsoft.com/office/drawing/2014/main" id="{350B32EE-06F9-75F1-A562-D3D55607F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443" y="489705"/>
            <a:ext cx="2522220" cy="1402080"/>
          </a:xfrm>
          <a:prstGeom prst="rect">
            <a:avLst/>
          </a:prstGeom>
          <a:ln w="19050">
            <a:solidFill>
              <a:schemeClr val="accent2">
                <a:lumMod val="50000"/>
              </a:schemeClr>
            </a:solidFill>
          </a:ln>
        </p:spPr>
      </p:pic>
      <p:pic>
        <p:nvPicPr>
          <p:cNvPr id="15" name="Picture 14" descr="Graphical user interface, application&#10;&#10;Description automatically generated">
            <a:extLst>
              <a:ext uri="{FF2B5EF4-FFF2-40B4-BE49-F238E27FC236}">
                <a16:creationId xmlns:a16="http://schemas.microsoft.com/office/drawing/2014/main" id="{D46C68A2-1B90-0591-F3B4-A074EE6A3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12" y="1870828"/>
            <a:ext cx="3029136" cy="846580"/>
          </a:xfrm>
          <a:prstGeom prst="rect">
            <a:avLst/>
          </a:prstGeom>
          <a:ln w="19050">
            <a:solidFill>
              <a:schemeClr val="accent2">
                <a:lumMod val="50000"/>
              </a:schemeClr>
            </a:solidFill>
          </a:ln>
        </p:spPr>
      </p:pic>
      <p:sp>
        <p:nvSpPr>
          <p:cNvPr id="16" name="TextBox 15">
            <a:extLst>
              <a:ext uri="{FF2B5EF4-FFF2-40B4-BE49-F238E27FC236}">
                <a16:creationId xmlns:a16="http://schemas.microsoft.com/office/drawing/2014/main" id="{875AEB12-8C42-C730-449B-2B2D60B834CD}"/>
              </a:ext>
            </a:extLst>
          </p:cNvPr>
          <p:cNvSpPr txBox="1"/>
          <p:nvPr/>
        </p:nvSpPr>
        <p:spPr>
          <a:xfrm>
            <a:off x="518159" y="1099836"/>
            <a:ext cx="6362326" cy="703911"/>
          </a:xfrm>
          <a:prstGeom prst="rect">
            <a:avLst/>
          </a:prstGeom>
          <a:noFill/>
        </p:spPr>
        <p:txBody>
          <a:bodyPr wrap="square">
            <a:spAutoFit/>
          </a:bodyPr>
          <a:lstStyle/>
          <a:p>
            <a:pPr marL="0" marR="0">
              <a:lnSpc>
                <a:spcPct val="115000"/>
              </a:lnSpc>
              <a:spcBef>
                <a:spcPts val="0"/>
              </a:spcBef>
              <a:spcAft>
                <a:spcPts val="0"/>
              </a:spcAft>
            </a:pPr>
            <a:r>
              <a:rPr lang="en-US" sz="1800" b="1" dirty="0">
                <a:solidFill>
                  <a:schemeClr val="tx2">
                    <a:lumMod val="60000"/>
                    <a:lumOff val="40000"/>
                  </a:schemeClr>
                </a:solidFill>
                <a:latin typeface="Times New Roman" panose="02020603050405020304" pitchFamily="18" charset="0"/>
              </a:rPr>
              <a:t>In this query we will show the names and IDs of customers who submitted negative feedbacks which is (complaints).</a:t>
            </a:r>
          </a:p>
        </p:txBody>
      </p:sp>
      <p:sp>
        <p:nvSpPr>
          <p:cNvPr id="17" name="Rectangle 2">
            <a:extLst>
              <a:ext uri="{FF2B5EF4-FFF2-40B4-BE49-F238E27FC236}">
                <a16:creationId xmlns:a16="http://schemas.microsoft.com/office/drawing/2014/main" id="{1F63D6A9-3973-FA94-96BF-7435C86C7BDF}"/>
              </a:ext>
            </a:extLst>
          </p:cNvPr>
          <p:cNvSpPr>
            <a:spLocks noChangeArrowheads="1"/>
          </p:cNvSpPr>
          <p:nvPr/>
        </p:nvSpPr>
        <p:spPr bwMode="auto">
          <a:xfrm>
            <a:off x="365760" y="4106464"/>
            <a:ext cx="215436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 name="Picture 18" descr="Graphical user interface&#10;&#10;Description automatically generated with medium confidence">
            <a:extLst>
              <a:ext uri="{FF2B5EF4-FFF2-40B4-BE49-F238E27FC236}">
                <a16:creationId xmlns:a16="http://schemas.microsoft.com/office/drawing/2014/main" id="{1A87CDF9-03EE-2D40-4590-6C35991AD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745" y="3158526"/>
            <a:ext cx="3105335" cy="617220"/>
          </a:xfrm>
          <a:prstGeom prst="rect">
            <a:avLst/>
          </a:prstGeom>
          <a:ln w="19050">
            <a:solidFill>
              <a:schemeClr val="accent2">
                <a:lumMod val="50000"/>
              </a:schemeClr>
            </a:solidFill>
          </a:ln>
        </p:spPr>
      </p:pic>
      <p:pic>
        <p:nvPicPr>
          <p:cNvPr id="20" name="Picture 19" descr="Graphical user interface, application&#10;&#10;Description automatically generated">
            <a:extLst>
              <a:ext uri="{FF2B5EF4-FFF2-40B4-BE49-F238E27FC236}">
                <a16:creationId xmlns:a16="http://schemas.microsoft.com/office/drawing/2014/main" id="{EB8EE441-1450-D0DC-1AB2-96FC111D4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399" y="3924765"/>
            <a:ext cx="5318760" cy="990600"/>
          </a:xfrm>
          <a:prstGeom prst="rect">
            <a:avLst/>
          </a:prstGeom>
          <a:ln w="19050">
            <a:solidFill>
              <a:schemeClr val="accent2">
                <a:lumMod val="50000"/>
              </a:schemeClr>
            </a:solidFill>
          </a:ln>
        </p:spPr>
      </p:pic>
      <p:cxnSp>
        <p:nvCxnSpPr>
          <p:cNvPr id="21" name="Straight Connector 20">
            <a:extLst>
              <a:ext uri="{FF2B5EF4-FFF2-40B4-BE49-F238E27FC236}">
                <a16:creationId xmlns:a16="http://schemas.microsoft.com/office/drawing/2014/main" id="{6FAA5EF4-1408-B25F-F8E3-28449642D834}"/>
              </a:ext>
            </a:extLst>
          </p:cNvPr>
          <p:cNvCxnSpPr/>
          <p:nvPr/>
        </p:nvCxnSpPr>
        <p:spPr>
          <a:xfrm>
            <a:off x="786915" y="2958860"/>
            <a:ext cx="6935638" cy="0"/>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840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600080" y="294827"/>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Order By:</a:t>
            </a:r>
          </a:p>
        </p:txBody>
      </p:sp>
      <p:sp>
        <p:nvSpPr>
          <p:cNvPr id="10" name="TextBox 9">
            <a:extLst>
              <a:ext uri="{FF2B5EF4-FFF2-40B4-BE49-F238E27FC236}">
                <a16:creationId xmlns:a16="http://schemas.microsoft.com/office/drawing/2014/main" id="{A9EB2451-CEEF-480B-C817-B709812AF5F5}"/>
              </a:ext>
            </a:extLst>
          </p:cNvPr>
          <p:cNvSpPr txBox="1"/>
          <p:nvPr/>
        </p:nvSpPr>
        <p:spPr>
          <a:xfrm>
            <a:off x="3078480" y="867527"/>
            <a:ext cx="4572000" cy="703911"/>
          </a:xfrm>
          <a:prstGeom prst="rect">
            <a:avLst/>
          </a:prstGeom>
          <a:noFill/>
        </p:spPr>
        <p:txBody>
          <a:bodyPr wrap="square">
            <a:spAutoFit/>
          </a:bodyPr>
          <a:lstStyle/>
          <a:p>
            <a:pPr marL="0" marR="0">
              <a:lnSpc>
                <a:spcPct val="115000"/>
              </a:lnSpc>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query we will print the products name and quantity that been ordered by quantity.</a:t>
            </a: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4450080" y="2277068"/>
            <a:ext cx="3733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Text&#10;&#10;Description automatically generated">
            <a:extLst>
              <a:ext uri="{FF2B5EF4-FFF2-40B4-BE49-F238E27FC236}">
                <a16:creationId xmlns:a16="http://schemas.microsoft.com/office/drawing/2014/main" id="{754D3E9B-F97D-ED77-62F4-05BC807C2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80" y="1623795"/>
            <a:ext cx="3456040" cy="679467"/>
          </a:xfrm>
          <a:prstGeom prst="rect">
            <a:avLst/>
          </a:prstGeom>
          <a:ln w="19050">
            <a:solidFill>
              <a:schemeClr val="accent2">
                <a:lumMod val="50000"/>
              </a:schemeClr>
            </a:solidFill>
          </a:ln>
        </p:spPr>
      </p:pic>
      <p:pic>
        <p:nvPicPr>
          <p:cNvPr id="14" name="Picture 13" descr="Table&#10;&#10;Description automatically generated">
            <a:extLst>
              <a:ext uri="{FF2B5EF4-FFF2-40B4-BE49-F238E27FC236}">
                <a16:creationId xmlns:a16="http://schemas.microsoft.com/office/drawing/2014/main" id="{59A3F97B-59AD-3D3A-A922-59EF22479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80" y="2861966"/>
            <a:ext cx="3456040" cy="1986707"/>
          </a:xfrm>
          <a:prstGeom prst="rect">
            <a:avLst/>
          </a:prstGeom>
          <a:ln w="19050">
            <a:solidFill>
              <a:schemeClr val="accent2">
                <a:lumMod val="50000"/>
              </a:schemeClr>
            </a:solidFill>
          </a:ln>
        </p:spPr>
      </p:pic>
    </p:spTree>
    <p:extLst>
      <p:ext uri="{BB962C8B-B14F-4D97-AF65-F5344CB8AC3E}">
        <p14:creationId xmlns:p14="http://schemas.microsoft.com/office/powerpoint/2010/main" val="88868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600080" y="294827"/>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Is Null:</a:t>
            </a:r>
          </a:p>
        </p:txBody>
      </p:sp>
      <p:sp>
        <p:nvSpPr>
          <p:cNvPr id="10" name="TextBox 9">
            <a:extLst>
              <a:ext uri="{FF2B5EF4-FFF2-40B4-BE49-F238E27FC236}">
                <a16:creationId xmlns:a16="http://schemas.microsoft.com/office/drawing/2014/main" id="{A9EB2451-CEEF-480B-C817-B709812AF5F5}"/>
              </a:ext>
            </a:extLst>
          </p:cNvPr>
          <p:cNvSpPr txBox="1"/>
          <p:nvPr/>
        </p:nvSpPr>
        <p:spPr>
          <a:xfrm>
            <a:off x="1577340" y="840187"/>
            <a:ext cx="5989320" cy="703911"/>
          </a:xfrm>
          <a:prstGeom prst="rect">
            <a:avLst/>
          </a:prstGeom>
          <a:noFill/>
        </p:spPr>
        <p:txBody>
          <a:bodyPr wrap="square">
            <a:spAutoFit/>
          </a:bodyPr>
          <a:lstStyle/>
          <a:p>
            <a:pPr marL="0" marR="0" algn="ctr">
              <a:lnSpc>
                <a:spcPct val="115000"/>
              </a:lnSpc>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query we will print out the order number for orders placed by an employee for unregistered customers</a:t>
            </a: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2604796"/>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77584D16-512B-7BC6-34E6-2BD0B574E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239" y="1681466"/>
            <a:ext cx="3104697" cy="923330"/>
          </a:xfrm>
          <a:prstGeom prst="rect">
            <a:avLst/>
          </a:prstGeom>
          <a:ln w="19050">
            <a:solidFill>
              <a:schemeClr val="accent2">
                <a:lumMod val="50000"/>
              </a:schemeClr>
            </a:solidFill>
          </a:ln>
        </p:spPr>
      </p:pic>
      <p:pic>
        <p:nvPicPr>
          <p:cNvPr id="15" name="Picture 14" descr="Table&#10;&#10;Description automatically generated">
            <a:extLst>
              <a:ext uri="{FF2B5EF4-FFF2-40B4-BE49-F238E27FC236}">
                <a16:creationId xmlns:a16="http://schemas.microsoft.com/office/drawing/2014/main" id="{5FEEE1EA-CEA5-FC40-3CB5-0D0441CBD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80" y="3344397"/>
            <a:ext cx="1909302" cy="1638692"/>
          </a:xfrm>
          <a:prstGeom prst="rect">
            <a:avLst/>
          </a:prstGeom>
          <a:ln w="19050">
            <a:solidFill>
              <a:schemeClr val="accent2">
                <a:lumMod val="50000"/>
              </a:schemeClr>
            </a:solidFill>
          </a:ln>
        </p:spPr>
      </p:pic>
    </p:spTree>
    <p:extLst>
      <p:ext uri="{BB962C8B-B14F-4D97-AF65-F5344CB8AC3E}">
        <p14:creationId xmlns:p14="http://schemas.microsoft.com/office/powerpoint/2010/main" val="333111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FA98FF4-E052-61D3-5935-150EA1D191BA}"/>
              </a:ext>
            </a:extLst>
          </p:cNvPr>
          <p:cNvSpPr>
            <a:spLocks noGrp="1"/>
          </p:cNvSpPr>
          <p:nvPr>
            <p:ph type="subTitle" idx="1"/>
          </p:nvPr>
        </p:nvSpPr>
        <p:spPr>
          <a:xfrm>
            <a:off x="720000" y="1398913"/>
            <a:ext cx="5635830" cy="2846100"/>
          </a:xfrm>
        </p:spPr>
        <p:txBody>
          <a:bodyPr/>
          <a:lstStyle/>
          <a:p>
            <a:pPr marL="114300" indent="0">
              <a:buNone/>
            </a:pPr>
            <a:endParaRPr lang="en-US" dirty="0"/>
          </a:p>
          <a:p>
            <a:pPr algn="just"/>
            <a:r>
              <a:rPr lang="en-US" sz="2000" dirty="0"/>
              <a:t>Since we are a group of 7 students, we have created 7 strong entities each member created his own entity on MySQL, the entities constrains, and filled it with data. Then the group members conducted a zoom meeting to write the queries and create users to the database together.</a:t>
            </a:r>
          </a:p>
        </p:txBody>
      </p:sp>
      <p:sp>
        <p:nvSpPr>
          <p:cNvPr id="3" name="Title 2">
            <a:extLst>
              <a:ext uri="{FF2B5EF4-FFF2-40B4-BE49-F238E27FC236}">
                <a16:creationId xmlns:a16="http://schemas.microsoft.com/office/drawing/2014/main" id="{A6B44535-C998-5E6E-C780-9A8AA90745B9}"/>
              </a:ext>
            </a:extLst>
          </p:cNvPr>
          <p:cNvSpPr>
            <a:spLocks noGrp="1"/>
          </p:cNvSpPr>
          <p:nvPr>
            <p:ph type="title"/>
          </p:nvPr>
        </p:nvSpPr>
        <p:spPr/>
        <p:txBody>
          <a:bodyPr/>
          <a:lstStyle/>
          <a:p>
            <a:r>
              <a:rPr lang="en-US" sz="3600" dirty="0"/>
              <a:t>Individual contribution:</a:t>
            </a:r>
            <a:br>
              <a:rPr lang="en-US" sz="3600" dirty="0"/>
            </a:br>
            <a:r>
              <a:rPr lang="en-US" sz="3600" dirty="0"/>
              <a:t> </a:t>
            </a:r>
            <a:endParaRPr lang="ar-SA" sz="3600" dirty="0"/>
          </a:p>
        </p:txBody>
      </p:sp>
      <p:pic>
        <p:nvPicPr>
          <p:cNvPr id="9" name="Graphic 8" descr="Clipboard with solid fill">
            <a:extLst>
              <a:ext uri="{FF2B5EF4-FFF2-40B4-BE49-F238E27FC236}">
                <a16:creationId xmlns:a16="http://schemas.microsoft.com/office/drawing/2014/main" id="{C2E1E344-A17A-D2A3-F90B-2C3D7F9ABE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1600" y="436611"/>
            <a:ext cx="816428" cy="816428"/>
          </a:xfrm>
          <a:prstGeom prst="rect">
            <a:avLst/>
          </a:prstGeom>
        </p:spPr>
      </p:pic>
    </p:spTree>
    <p:extLst>
      <p:ext uri="{BB962C8B-B14F-4D97-AF65-F5344CB8AC3E}">
        <p14:creationId xmlns:p14="http://schemas.microsoft.com/office/powerpoint/2010/main" val="122751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3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2865813" y="583376"/>
            <a:ext cx="4989715" cy="10000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Intersect (Exists) + distinct: </a:t>
            </a:r>
          </a:p>
        </p:txBody>
      </p:sp>
      <p:sp>
        <p:nvSpPr>
          <p:cNvPr id="10" name="TextBox 9">
            <a:extLst>
              <a:ext uri="{FF2B5EF4-FFF2-40B4-BE49-F238E27FC236}">
                <a16:creationId xmlns:a16="http://schemas.microsoft.com/office/drawing/2014/main" id="{A9EB2451-CEEF-480B-C817-B709812AF5F5}"/>
              </a:ext>
            </a:extLst>
          </p:cNvPr>
          <p:cNvSpPr txBox="1"/>
          <p:nvPr/>
        </p:nvSpPr>
        <p:spPr>
          <a:xfrm>
            <a:off x="863949" y="1560404"/>
            <a:ext cx="5989320" cy="703911"/>
          </a:xfrm>
          <a:prstGeom prst="rect">
            <a:avLst/>
          </a:prstGeom>
          <a:noFill/>
        </p:spPr>
        <p:txBody>
          <a:bodyPr wrap="square">
            <a:spAutoFit/>
          </a:bodyPr>
          <a:lstStyle/>
          <a:p>
            <a:pPr marL="0" marR="0">
              <a:lnSpc>
                <a:spcPct val="115000"/>
              </a:lnSpc>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query we will show the date of orders placed by customers on the store website without repetition. </a:t>
            </a: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4803489" y="2953913"/>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Graphical user interface, text, application&#10;&#10;Description automatically generated">
            <a:extLst>
              <a:ext uri="{FF2B5EF4-FFF2-40B4-BE49-F238E27FC236}">
                <a16:creationId xmlns:a16="http://schemas.microsoft.com/office/drawing/2014/main" id="{AF172DA3-6992-F013-DF1E-292D609CA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58" y="2570723"/>
            <a:ext cx="3727739" cy="1682622"/>
          </a:xfrm>
          <a:prstGeom prst="rect">
            <a:avLst/>
          </a:prstGeom>
          <a:ln w="19050">
            <a:solidFill>
              <a:schemeClr val="accent2">
                <a:lumMod val="50000"/>
              </a:schemeClr>
            </a:solidFill>
          </a:ln>
        </p:spPr>
      </p:pic>
      <p:pic>
        <p:nvPicPr>
          <p:cNvPr id="14" name="Picture 13" descr="Text&#10;&#10;Description automatically generated with medium confidence">
            <a:extLst>
              <a:ext uri="{FF2B5EF4-FFF2-40B4-BE49-F238E27FC236}">
                <a16:creationId xmlns:a16="http://schemas.microsoft.com/office/drawing/2014/main" id="{4D2F68E4-CBBC-1028-30F9-7F9DAB0B0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448" y="1083382"/>
            <a:ext cx="1464195" cy="3678639"/>
          </a:xfrm>
          <a:prstGeom prst="rect">
            <a:avLst/>
          </a:prstGeom>
          <a:ln w="19050">
            <a:solidFill>
              <a:schemeClr val="accent2">
                <a:lumMod val="50000"/>
              </a:schemeClr>
            </a:solidFill>
          </a:ln>
        </p:spPr>
      </p:pic>
    </p:spTree>
    <p:extLst>
      <p:ext uri="{BB962C8B-B14F-4D97-AF65-F5344CB8AC3E}">
        <p14:creationId xmlns:p14="http://schemas.microsoft.com/office/powerpoint/2010/main" val="3084525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084011" y="247493"/>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Union: </a:t>
            </a:r>
          </a:p>
        </p:txBody>
      </p:sp>
      <p:sp>
        <p:nvSpPr>
          <p:cNvPr id="10" name="TextBox 9">
            <a:extLst>
              <a:ext uri="{FF2B5EF4-FFF2-40B4-BE49-F238E27FC236}">
                <a16:creationId xmlns:a16="http://schemas.microsoft.com/office/drawing/2014/main" id="{A9EB2451-CEEF-480B-C817-B709812AF5F5}"/>
              </a:ext>
            </a:extLst>
          </p:cNvPr>
          <p:cNvSpPr txBox="1"/>
          <p:nvPr/>
        </p:nvSpPr>
        <p:spPr>
          <a:xfrm>
            <a:off x="341023" y="1369177"/>
            <a:ext cx="3367480" cy="1036245"/>
          </a:xfrm>
          <a:prstGeom prst="rect">
            <a:avLst/>
          </a:prstGeom>
          <a:noFill/>
        </p:spPr>
        <p:txBody>
          <a:bodyPr wrap="square">
            <a:spAutoFit/>
          </a:bodyPr>
          <a:lstStyle/>
          <a:p>
            <a:pPr marL="0" marR="0">
              <a:lnSpc>
                <a:spcPct val="115000"/>
              </a:lnSpc>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query we will print all products and ingredients names.</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4192746" y="1304618"/>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Text&#10;&#10;Description automatically generated">
            <a:extLst>
              <a:ext uri="{FF2B5EF4-FFF2-40B4-BE49-F238E27FC236}">
                <a16:creationId xmlns:a16="http://schemas.microsoft.com/office/drawing/2014/main" id="{8970EAB0-5B13-908D-2D20-54388D14B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03" y="2338029"/>
            <a:ext cx="2788920" cy="800100"/>
          </a:xfrm>
          <a:prstGeom prst="rect">
            <a:avLst/>
          </a:prstGeom>
          <a:ln w="19050">
            <a:solidFill>
              <a:schemeClr val="accent2">
                <a:lumMod val="50000"/>
              </a:schemeClr>
            </a:solidFill>
          </a:ln>
        </p:spPr>
      </p:pic>
      <p:pic>
        <p:nvPicPr>
          <p:cNvPr id="16" name="Picture 15" descr="Graphical user interface&#10;&#10;Description automatically generated with medium confidence">
            <a:extLst>
              <a:ext uri="{FF2B5EF4-FFF2-40B4-BE49-F238E27FC236}">
                <a16:creationId xmlns:a16="http://schemas.microsoft.com/office/drawing/2014/main" id="{85036FCB-AA8F-F40A-CAEE-66E1106C2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410" y="1369176"/>
            <a:ext cx="1127827" cy="3672317"/>
          </a:xfrm>
          <a:prstGeom prst="rect">
            <a:avLst/>
          </a:prstGeom>
          <a:ln w="19050">
            <a:solidFill>
              <a:schemeClr val="accent2">
                <a:lumMod val="50000"/>
              </a:schemeClr>
            </a:solidFill>
          </a:ln>
        </p:spPr>
      </p:pic>
      <p:pic>
        <p:nvPicPr>
          <p:cNvPr id="17" name="Picture 16" descr="Graphical user interface&#10;&#10;Description automatically generated with medium confidence">
            <a:extLst>
              <a:ext uri="{FF2B5EF4-FFF2-40B4-BE49-F238E27FC236}">
                <a16:creationId xmlns:a16="http://schemas.microsoft.com/office/drawing/2014/main" id="{F169BAF1-9BA4-4FF7-E76E-9D7DF341C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782" y="3912432"/>
            <a:ext cx="1291403" cy="1129055"/>
          </a:xfrm>
          <a:prstGeom prst="rect">
            <a:avLst/>
          </a:prstGeom>
          <a:ln w="19050">
            <a:solidFill>
              <a:schemeClr val="accent2">
                <a:lumMod val="50000"/>
              </a:schemeClr>
            </a:solidFill>
          </a:ln>
        </p:spPr>
      </p:pic>
    </p:spTree>
    <p:extLst>
      <p:ext uri="{BB962C8B-B14F-4D97-AF65-F5344CB8AC3E}">
        <p14:creationId xmlns:p14="http://schemas.microsoft.com/office/powerpoint/2010/main" val="1477086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044223" y="610989"/>
            <a:ext cx="3805061" cy="3853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Except (Not in): </a:t>
            </a: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574242" y="2791241"/>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Graphical user interface, text&#10;&#10;Description automatically generated">
            <a:extLst>
              <a:ext uri="{FF2B5EF4-FFF2-40B4-BE49-F238E27FC236}">
                <a16:creationId xmlns:a16="http://schemas.microsoft.com/office/drawing/2014/main" id="{920BE2D1-D7AC-FC7F-2595-A5D09372B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441" y="1671900"/>
            <a:ext cx="4596623" cy="804973"/>
          </a:xfrm>
          <a:prstGeom prst="rect">
            <a:avLst/>
          </a:prstGeom>
          <a:ln w="19050">
            <a:solidFill>
              <a:schemeClr val="accent2">
                <a:lumMod val="50000"/>
              </a:schemeClr>
            </a:solidFill>
          </a:ln>
        </p:spPr>
      </p:pic>
      <p:pic>
        <p:nvPicPr>
          <p:cNvPr id="7" name="Picture 6" descr="Table&#10;&#10;Description automatically generated with medium confidence">
            <a:extLst>
              <a:ext uri="{FF2B5EF4-FFF2-40B4-BE49-F238E27FC236}">
                <a16:creationId xmlns:a16="http://schemas.microsoft.com/office/drawing/2014/main" id="{53D3DC9A-1601-6CD6-8667-EB12E1E04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208" y="2779595"/>
            <a:ext cx="832265" cy="2242110"/>
          </a:xfrm>
          <a:prstGeom prst="rect">
            <a:avLst/>
          </a:prstGeom>
          <a:ln w="19050">
            <a:solidFill>
              <a:schemeClr val="accent2">
                <a:lumMod val="50000"/>
              </a:schemeClr>
            </a:solidFill>
          </a:ln>
        </p:spPr>
      </p:pic>
      <p:sp>
        <p:nvSpPr>
          <p:cNvPr id="9" name="TextBox 8">
            <a:extLst>
              <a:ext uri="{FF2B5EF4-FFF2-40B4-BE49-F238E27FC236}">
                <a16:creationId xmlns:a16="http://schemas.microsoft.com/office/drawing/2014/main" id="{926D536B-E101-A780-67CB-30B34592E76E}"/>
              </a:ext>
            </a:extLst>
          </p:cNvPr>
          <p:cNvSpPr txBox="1"/>
          <p:nvPr/>
        </p:nvSpPr>
        <p:spPr>
          <a:xfrm>
            <a:off x="3044223" y="1022194"/>
            <a:ext cx="3805061" cy="523220"/>
          </a:xfrm>
          <a:prstGeom prst="rect">
            <a:avLst/>
          </a:prstGeom>
          <a:noFill/>
        </p:spPr>
        <p:txBody>
          <a:bodyPr wrap="square">
            <a:spAutoFit/>
          </a:bodyPr>
          <a:lstStyle/>
          <a:p>
            <a:pPr marL="0" marR="0">
              <a:spcBef>
                <a:spcPts val="0"/>
              </a:spcBef>
              <a:spcAft>
                <a:spcPts val="0"/>
              </a:spcAft>
            </a:pPr>
            <a:r>
              <a:rPr lang="en-US" sz="1400" dirty="0">
                <a:solidFill>
                  <a:srgbClr val="632423"/>
                </a:solidFill>
                <a:effectLst/>
                <a:latin typeface="Times New Roman" panose="02020603050405020304" pitchFamily="18" charset="0"/>
                <a:ea typeface="Times New Roman" panose="02020603050405020304" pitchFamily="18" charset="0"/>
              </a:rPr>
              <a:t>We will select all order numbers and categories that is not “Pastries”</a:t>
            </a:r>
            <a:endParaRPr lang="en-US" sz="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80999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118299" y="237770"/>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Group by: </a:t>
            </a:r>
          </a:p>
        </p:txBody>
      </p:sp>
      <p:sp>
        <p:nvSpPr>
          <p:cNvPr id="10" name="TextBox 9">
            <a:extLst>
              <a:ext uri="{FF2B5EF4-FFF2-40B4-BE49-F238E27FC236}">
                <a16:creationId xmlns:a16="http://schemas.microsoft.com/office/drawing/2014/main" id="{A9EB2451-CEEF-480B-C817-B709812AF5F5}"/>
              </a:ext>
            </a:extLst>
          </p:cNvPr>
          <p:cNvSpPr txBox="1"/>
          <p:nvPr/>
        </p:nvSpPr>
        <p:spPr>
          <a:xfrm>
            <a:off x="1722585" y="810470"/>
            <a:ext cx="5989320" cy="1493358"/>
          </a:xfrm>
          <a:prstGeom prst="rect">
            <a:avLst/>
          </a:prstGeom>
          <a:noFill/>
        </p:spPr>
        <p:txBody>
          <a:bodyPr wrap="square">
            <a:spAutoFit/>
          </a:bodyPr>
          <a:lstStyle/>
          <a:p>
            <a:pPr marL="0" marR="0" algn="ctr">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For each employee count the number of suppliers they are responsible of contact with them and change the name of for counting column to </a:t>
            </a:r>
            <a:r>
              <a:rPr lang="en-US" sz="1800" dirty="0" err="1">
                <a:solidFill>
                  <a:srgbClr val="632423"/>
                </a:solidFill>
                <a:effectLst/>
                <a:latin typeface="Times New Roman" panose="02020603050405020304" pitchFamily="18" charset="0"/>
                <a:ea typeface="Times New Roman" panose="02020603050405020304" pitchFamily="18" charset="0"/>
              </a:rPr>
              <a:t>numberOf_suppliers</a:t>
            </a:r>
            <a:r>
              <a:rPr lang="en-US" sz="1800" dirty="0">
                <a:solidFill>
                  <a:srgbClr val="632423"/>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3196999"/>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Graphical user interface, application&#10;&#10;Description automatically generated">
            <a:extLst>
              <a:ext uri="{FF2B5EF4-FFF2-40B4-BE49-F238E27FC236}">
                <a16:creationId xmlns:a16="http://schemas.microsoft.com/office/drawing/2014/main" id="{37E5B289-43D0-3EFD-0C70-0D58225F8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775" y="4120329"/>
            <a:ext cx="2402449" cy="728344"/>
          </a:xfrm>
          <a:prstGeom prst="rect">
            <a:avLst/>
          </a:prstGeom>
          <a:ln w="19050">
            <a:solidFill>
              <a:schemeClr val="accent2">
                <a:lumMod val="50000"/>
              </a:schemeClr>
            </a:solidFill>
          </a:ln>
        </p:spPr>
      </p:pic>
      <p:pic>
        <p:nvPicPr>
          <p:cNvPr id="7" name="Picture 6" descr="Text&#10;&#10;Description automatically generated with medium confidence">
            <a:extLst>
              <a:ext uri="{FF2B5EF4-FFF2-40B4-BE49-F238E27FC236}">
                <a16:creationId xmlns:a16="http://schemas.microsoft.com/office/drawing/2014/main" id="{9A4AF776-7946-D42E-4442-1B2566158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314" y="2205105"/>
            <a:ext cx="5697591" cy="923325"/>
          </a:xfrm>
          <a:prstGeom prst="rect">
            <a:avLst/>
          </a:prstGeom>
          <a:ln w="19050">
            <a:solidFill>
              <a:schemeClr val="accent2">
                <a:lumMod val="50000"/>
              </a:schemeClr>
            </a:solidFill>
          </a:ln>
        </p:spPr>
      </p:pic>
    </p:spTree>
    <p:extLst>
      <p:ext uri="{BB962C8B-B14F-4D97-AF65-F5344CB8AC3E}">
        <p14:creationId xmlns:p14="http://schemas.microsoft.com/office/powerpoint/2010/main" val="2347163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196873" y="245632"/>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Having: </a:t>
            </a:r>
          </a:p>
        </p:txBody>
      </p:sp>
      <p:sp>
        <p:nvSpPr>
          <p:cNvPr id="10" name="TextBox 9">
            <a:extLst>
              <a:ext uri="{FF2B5EF4-FFF2-40B4-BE49-F238E27FC236}">
                <a16:creationId xmlns:a16="http://schemas.microsoft.com/office/drawing/2014/main" id="{A9EB2451-CEEF-480B-C817-B709812AF5F5}"/>
              </a:ext>
            </a:extLst>
          </p:cNvPr>
          <p:cNvSpPr txBox="1"/>
          <p:nvPr/>
        </p:nvSpPr>
        <p:spPr>
          <a:xfrm>
            <a:off x="1577339" y="840187"/>
            <a:ext cx="6367447" cy="1978106"/>
          </a:xfrm>
          <a:prstGeom prst="rect">
            <a:avLst/>
          </a:prstGeom>
          <a:noFill/>
        </p:spPr>
        <p:txBody>
          <a:bodyPr wrap="square">
            <a:spAutoFit/>
          </a:bodyPr>
          <a:lstStyle/>
          <a:p>
            <a:pPr algn="ctr">
              <a:lnSpc>
                <a:spcPct val="115000"/>
              </a:lnSpc>
            </a:pPr>
            <a:r>
              <a:rPr lang="en-US" sz="1800" dirty="0">
                <a:solidFill>
                  <a:srgbClr val="632423"/>
                </a:solidFill>
                <a:effectLst/>
                <a:latin typeface="Times New Roman" panose="02020603050405020304" pitchFamily="18" charset="0"/>
                <a:ea typeface="Times New Roman" panose="02020603050405020304" pitchFamily="18" charset="0"/>
              </a:rPr>
              <a:t>In this query let's say we want to see the ingredients that we need more of  from the market’s so, we will show the number of ingredients that has a quantity less than 100 and the supplier’s name contains ‘market’ in it.</a:t>
            </a:r>
            <a:endParaRPr lang="en-US" sz="1800" dirty="0">
              <a:effectLst/>
              <a:latin typeface="Times New Roman" panose="02020603050405020304" pitchFamily="18" charset="0"/>
              <a:ea typeface="Times New Roman" panose="02020603050405020304" pitchFamily="18" charset="0"/>
            </a:endParaRPr>
          </a:p>
          <a:p>
            <a:pPr algn="ctr">
              <a:lnSpc>
                <a:spcPct val="115000"/>
              </a:lnSpc>
            </a:pP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3319710"/>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Text&#10;&#10;Description automatically generated with medium confidence">
            <a:extLst>
              <a:ext uri="{FF2B5EF4-FFF2-40B4-BE49-F238E27FC236}">
                <a16:creationId xmlns:a16="http://schemas.microsoft.com/office/drawing/2014/main" id="{06DF3511-72EB-2847-B03F-86DF4BC15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142" y="2319183"/>
            <a:ext cx="3832860" cy="998220"/>
          </a:xfrm>
          <a:prstGeom prst="rect">
            <a:avLst/>
          </a:prstGeom>
          <a:ln w="19050">
            <a:solidFill>
              <a:schemeClr val="accent2">
                <a:lumMod val="50000"/>
              </a:schemeClr>
            </a:solidFill>
          </a:ln>
        </p:spPr>
      </p:pic>
      <p:pic>
        <p:nvPicPr>
          <p:cNvPr id="7" name="Picture 6" descr="Graphical user interface, application&#10;&#10;Description automatically generated">
            <a:extLst>
              <a:ext uri="{FF2B5EF4-FFF2-40B4-BE49-F238E27FC236}">
                <a16:creationId xmlns:a16="http://schemas.microsoft.com/office/drawing/2014/main" id="{6BC2FDBC-D9BA-7431-C4AA-79DFFE54A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875" y="4180147"/>
            <a:ext cx="2461260" cy="510540"/>
          </a:xfrm>
          <a:prstGeom prst="rect">
            <a:avLst/>
          </a:prstGeom>
          <a:ln w="19050">
            <a:solidFill>
              <a:schemeClr val="accent2">
                <a:lumMod val="50000"/>
              </a:schemeClr>
            </a:solidFill>
          </a:ln>
        </p:spPr>
      </p:pic>
    </p:spTree>
    <p:extLst>
      <p:ext uri="{BB962C8B-B14F-4D97-AF65-F5344CB8AC3E}">
        <p14:creationId xmlns:p14="http://schemas.microsoft.com/office/powerpoint/2010/main" val="1704367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2820592" y="254337"/>
            <a:ext cx="4284746" cy="1074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Aggregation + case expression: </a:t>
            </a:r>
          </a:p>
        </p:txBody>
      </p:sp>
      <p:sp>
        <p:nvSpPr>
          <p:cNvPr id="10" name="TextBox 9">
            <a:extLst>
              <a:ext uri="{FF2B5EF4-FFF2-40B4-BE49-F238E27FC236}">
                <a16:creationId xmlns:a16="http://schemas.microsoft.com/office/drawing/2014/main" id="{A9EB2451-CEEF-480B-C817-B709812AF5F5}"/>
              </a:ext>
            </a:extLst>
          </p:cNvPr>
          <p:cNvSpPr txBox="1"/>
          <p:nvPr/>
        </p:nvSpPr>
        <p:spPr>
          <a:xfrm>
            <a:off x="1722585" y="1369177"/>
            <a:ext cx="5989320" cy="1022459"/>
          </a:xfrm>
          <a:prstGeom prst="rect">
            <a:avLst/>
          </a:prstGeom>
          <a:noFill/>
        </p:spPr>
        <p:txBody>
          <a:bodyPr wrap="square">
            <a:spAutoFit/>
          </a:bodyPr>
          <a:lstStyle/>
          <a:p>
            <a:pPr algn="ctr">
              <a:lnSpc>
                <a:spcPct val="115000"/>
              </a:lnSpc>
            </a:pPr>
            <a:r>
              <a:rPr lang="en-US" sz="1800" dirty="0">
                <a:solidFill>
                  <a:srgbClr val="632423"/>
                </a:solidFill>
                <a:effectLst/>
                <a:latin typeface="Times New Roman" panose="02020603050405020304" pitchFamily="18" charset="0"/>
                <a:ea typeface="Times New Roman" panose="02020603050405020304" pitchFamily="18" charset="0"/>
              </a:rPr>
              <a:t>In this query we will print the number of orders from every category in the store.</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3264363"/>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71E6C245-7AD5-6203-F75A-96F2581DD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435" y="2052783"/>
            <a:ext cx="5173980" cy="1211580"/>
          </a:xfrm>
          <a:prstGeom prst="rect">
            <a:avLst/>
          </a:prstGeom>
          <a:ln w="19050">
            <a:solidFill>
              <a:schemeClr val="accent2">
                <a:lumMod val="50000"/>
              </a:schemeClr>
            </a:solidFill>
          </a:ln>
        </p:spPr>
      </p:pic>
      <p:pic>
        <p:nvPicPr>
          <p:cNvPr id="7" name="Picture 6">
            <a:extLst>
              <a:ext uri="{FF2B5EF4-FFF2-40B4-BE49-F238E27FC236}">
                <a16:creationId xmlns:a16="http://schemas.microsoft.com/office/drawing/2014/main" id="{6AF94473-BB1E-7E74-4BB4-836E57633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715" y="4012433"/>
            <a:ext cx="2217420" cy="350520"/>
          </a:xfrm>
          <a:prstGeom prst="rect">
            <a:avLst/>
          </a:prstGeom>
          <a:ln w="19050">
            <a:solidFill>
              <a:schemeClr val="accent2">
                <a:lumMod val="50000"/>
              </a:schemeClr>
            </a:solidFill>
          </a:ln>
        </p:spPr>
      </p:pic>
    </p:spTree>
    <p:extLst>
      <p:ext uri="{BB962C8B-B14F-4D97-AF65-F5344CB8AC3E}">
        <p14:creationId xmlns:p14="http://schemas.microsoft.com/office/powerpoint/2010/main" val="2337559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2912150" y="341268"/>
            <a:ext cx="361018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Aggregation: </a:t>
            </a:r>
          </a:p>
        </p:txBody>
      </p:sp>
      <p:sp>
        <p:nvSpPr>
          <p:cNvPr id="10" name="TextBox 9">
            <a:extLst>
              <a:ext uri="{FF2B5EF4-FFF2-40B4-BE49-F238E27FC236}">
                <a16:creationId xmlns:a16="http://schemas.microsoft.com/office/drawing/2014/main" id="{A9EB2451-CEEF-480B-C817-B709812AF5F5}"/>
              </a:ext>
            </a:extLst>
          </p:cNvPr>
          <p:cNvSpPr txBox="1"/>
          <p:nvPr/>
        </p:nvSpPr>
        <p:spPr>
          <a:xfrm>
            <a:off x="1722585" y="1176496"/>
            <a:ext cx="5989320" cy="646331"/>
          </a:xfrm>
          <a:prstGeom prst="rect">
            <a:avLst/>
          </a:prstGeom>
          <a:noFill/>
        </p:spPr>
        <p:txBody>
          <a:bodyPr wrap="square">
            <a:spAutoFit/>
          </a:bodyPr>
          <a:lstStyle/>
          <a:p>
            <a:pPr marL="0" marR="0" algn="ctr">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query we will show the products ID , name , and quantity with the highest quantity allowed.</a:t>
            </a: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3022889"/>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Text&#10;&#10;Description automatically generated">
            <a:extLst>
              <a:ext uri="{FF2B5EF4-FFF2-40B4-BE49-F238E27FC236}">
                <a16:creationId xmlns:a16="http://schemas.microsoft.com/office/drawing/2014/main" id="{DC3A32C9-F9B1-F1CA-E9BE-B2EAFE68B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805" y="2020170"/>
            <a:ext cx="3230880" cy="982980"/>
          </a:xfrm>
          <a:prstGeom prst="rect">
            <a:avLst/>
          </a:prstGeom>
          <a:ln w="19050">
            <a:solidFill>
              <a:schemeClr val="accent2">
                <a:lumMod val="50000"/>
              </a:schemeClr>
            </a:solidFill>
          </a:ln>
        </p:spPr>
      </p:pic>
      <p:pic>
        <p:nvPicPr>
          <p:cNvPr id="7" name="Picture 6" descr="Table&#10;&#10;Description automatically generated">
            <a:extLst>
              <a:ext uri="{FF2B5EF4-FFF2-40B4-BE49-F238E27FC236}">
                <a16:creationId xmlns:a16="http://schemas.microsoft.com/office/drawing/2014/main" id="{69E513E8-B4EE-BCA3-F2E5-BDF377BE7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330" y="3685020"/>
            <a:ext cx="2339340" cy="1341120"/>
          </a:xfrm>
          <a:prstGeom prst="rect">
            <a:avLst/>
          </a:prstGeom>
          <a:ln w="19050">
            <a:solidFill>
              <a:schemeClr val="accent2">
                <a:lumMod val="50000"/>
              </a:schemeClr>
            </a:solidFill>
          </a:ln>
        </p:spPr>
      </p:pic>
    </p:spTree>
    <p:extLst>
      <p:ext uri="{BB962C8B-B14F-4D97-AF65-F5344CB8AC3E}">
        <p14:creationId xmlns:p14="http://schemas.microsoft.com/office/powerpoint/2010/main" val="1794108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9EB2451-CEEF-480B-C817-B709812AF5F5}"/>
              </a:ext>
            </a:extLst>
          </p:cNvPr>
          <p:cNvSpPr txBox="1"/>
          <p:nvPr/>
        </p:nvSpPr>
        <p:spPr>
          <a:xfrm>
            <a:off x="1577340" y="930315"/>
            <a:ext cx="5989320" cy="1022459"/>
          </a:xfrm>
          <a:prstGeom prst="rect">
            <a:avLst/>
          </a:prstGeom>
          <a:noFill/>
        </p:spPr>
        <p:txBody>
          <a:bodyPr wrap="square">
            <a:spAutoFit/>
          </a:bodyPr>
          <a:lstStyle/>
          <a:p>
            <a:pPr algn="ctr">
              <a:lnSpc>
                <a:spcPct val="115000"/>
              </a:lnSpc>
            </a:pPr>
            <a:r>
              <a:rPr lang="en-US" sz="1800" dirty="0">
                <a:solidFill>
                  <a:srgbClr val="632423"/>
                </a:solidFill>
                <a:effectLst/>
                <a:latin typeface="Times New Roman" panose="02020603050405020304" pitchFamily="18" charset="0"/>
                <a:ea typeface="Times New Roman" panose="02020603050405020304" pitchFamily="18" charset="0"/>
              </a:rPr>
              <a:t>In this query we will show the feedbacks with the highest rate, the name of the customer, their message and ID.</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3190726"/>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Text, letter&#10;&#10;Description automatically generated">
            <a:extLst>
              <a:ext uri="{FF2B5EF4-FFF2-40B4-BE49-F238E27FC236}">
                <a16:creationId xmlns:a16="http://schemas.microsoft.com/office/drawing/2014/main" id="{63B69B13-F486-A90C-2539-896621389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3179" y="2068830"/>
            <a:ext cx="3924300" cy="1005840"/>
          </a:xfrm>
          <a:prstGeom prst="rect">
            <a:avLst/>
          </a:prstGeom>
          <a:ln w="19050">
            <a:solidFill>
              <a:schemeClr val="accent2">
                <a:lumMod val="50000"/>
              </a:schemeClr>
            </a:solidFill>
          </a:ln>
        </p:spPr>
      </p:pic>
      <p:pic>
        <p:nvPicPr>
          <p:cNvPr id="7" name="Picture 6">
            <a:extLst>
              <a:ext uri="{FF2B5EF4-FFF2-40B4-BE49-F238E27FC236}">
                <a16:creationId xmlns:a16="http://schemas.microsoft.com/office/drawing/2014/main" id="{0B716101-EF40-0AFA-AB98-4CC30FA34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859" y="4000828"/>
            <a:ext cx="5234940" cy="525780"/>
          </a:xfrm>
          <a:prstGeom prst="rect">
            <a:avLst/>
          </a:prstGeom>
          <a:ln w="19050">
            <a:solidFill>
              <a:schemeClr val="accent2">
                <a:lumMod val="50000"/>
              </a:schemeClr>
            </a:solidFill>
          </a:ln>
        </p:spPr>
      </p:pic>
      <p:sp>
        <p:nvSpPr>
          <p:cNvPr id="9" name="Title 2">
            <a:extLst>
              <a:ext uri="{FF2B5EF4-FFF2-40B4-BE49-F238E27FC236}">
                <a16:creationId xmlns:a16="http://schemas.microsoft.com/office/drawing/2014/main" id="{5FE53B02-8651-2A37-286D-60FA1F681A51}"/>
              </a:ext>
            </a:extLst>
          </p:cNvPr>
          <p:cNvSpPr txBox="1">
            <a:spLocks/>
          </p:cNvSpPr>
          <p:nvPr/>
        </p:nvSpPr>
        <p:spPr>
          <a:xfrm>
            <a:off x="2451108" y="204764"/>
            <a:ext cx="4711691" cy="7255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Aggregation </a:t>
            </a:r>
            <a:r>
              <a:rPr lang="en-US" dirty="0" err="1"/>
              <a:t>cont</a:t>
            </a:r>
            <a:r>
              <a:rPr lang="en-US" dirty="0"/>
              <a:t>: </a:t>
            </a:r>
          </a:p>
        </p:txBody>
      </p:sp>
    </p:spTree>
    <p:extLst>
      <p:ext uri="{BB962C8B-B14F-4D97-AF65-F5344CB8AC3E}">
        <p14:creationId xmlns:p14="http://schemas.microsoft.com/office/powerpoint/2010/main" val="531369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9EB2451-CEEF-480B-C817-B709812AF5F5}"/>
              </a:ext>
            </a:extLst>
          </p:cNvPr>
          <p:cNvSpPr txBox="1"/>
          <p:nvPr/>
        </p:nvSpPr>
        <p:spPr>
          <a:xfrm>
            <a:off x="1592330" y="840188"/>
            <a:ext cx="6127604" cy="939360"/>
          </a:xfrm>
          <a:prstGeom prst="rect">
            <a:avLst/>
          </a:prstGeom>
          <a:noFill/>
        </p:spPr>
        <p:txBody>
          <a:bodyPr wrap="square">
            <a:spAutoFit/>
          </a:bodyPr>
          <a:lstStyle/>
          <a:p>
            <a:pPr marL="0" marR="0">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query we will show all orders information scheduled one week ago (the date this screenshot we taken is 28/4/2022).</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2604796"/>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F5B5F545-37F7-C120-2682-505077ACC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870" y="1898167"/>
            <a:ext cx="5128260" cy="632460"/>
          </a:xfrm>
          <a:prstGeom prst="rect">
            <a:avLst/>
          </a:prstGeom>
          <a:ln w="19050">
            <a:solidFill>
              <a:schemeClr val="accent2">
                <a:lumMod val="50000"/>
              </a:schemeClr>
            </a:solidFill>
          </a:ln>
        </p:spPr>
      </p:pic>
      <p:pic>
        <p:nvPicPr>
          <p:cNvPr id="7" name="Picture 6" descr="MySQL Workbench">
            <a:extLst>
              <a:ext uri="{FF2B5EF4-FFF2-40B4-BE49-F238E27FC236}">
                <a16:creationId xmlns:a16="http://schemas.microsoft.com/office/drawing/2014/main" id="{44FB4D2D-AC31-4F58-3BD3-1EB8D9FFEC36}"/>
              </a:ext>
            </a:extLst>
          </p:cNvPr>
          <p:cNvPicPr>
            <a:picLocks noChangeAspect="1"/>
          </p:cNvPicPr>
          <p:nvPr/>
        </p:nvPicPr>
        <p:blipFill rotWithShape="1">
          <a:blip r:embed="rId3">
            <a:extLst>
              <a:ext uri="{28A0092B-C50C-407E-A947-70E740481C1C}">
                <a14:useLocalDpi xmlns:a14="http://schemas.microsoft.com/office/drawing/2010/main" val="0"/>
              </a:ext>
            </a:extLst>
          </a:blip>
          <a:srcRect l="11395" t="46992" r="72032" b="45257"/>
          <a:stretch/>
        </p:blipFill>
        <p:spPr bwMode="auto">
          <a:xfrm>
            <a:off x="2923857" y="3528126"/>
            <a:ext cx="3296285" cy="834390"/>
          </a:xfrm>
          <a:prstGeom prst="rect">
            <a:avLst/>
          </a:prstGeom>
          <a:ln w="19050" cap="flat" cmpd="sng" algn="ctr">
            <a:solidFill>
              <a:schemeClr val="accent2">
                <a:lumMod val="50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9" name="Title 2">
            <a:extLst>
              <a:ext uri="{FF2B5EF4-FFF2-40B4-BE49-F238E27FC236}">
                <a16:creationId xmlns:a16="http://schemas.microsoft.com/office/drawing/2014/main" id="{9D894C1E-62FA-F175-7199-30526E145200}"/>
              </a:ext>
            </a:extLst>
          </p:cNvPr>
          <p:cNvSpPr txBox="1">
            <a:spLocks/>
          </p:cNvSpPr>
          <p:nvPr/>
        </p:nvSpPr>
        <p:spPr>
          <a:xfrm>
            <a:off x="2216153" y="77554"/>
            <a:ext cx="4711691" cy="7255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Aggregation </a:t>
            </a:r>
            <a:r>
              <a:rPr lang="en-US" dirty="0" err="1"/>
              <a:t>cont</a:t>
            </a:r>
            <a:r>
              <a:rPr lang="en-US" dirty="0"/>
              <a:t>: </a:t>
            </a:r>
          </a:p>
        </p:txBody>
      </p:sp>
    </p:spTree>
    <p:extLst>
      <p:ext uri="{BB962C8B-B14F-4D97-AF65-F5344CB8AC3E}">
        <p14:creationId xmlns:p14="http://schemas.microsoft.com/office/powerpoint/2010/main" val="1692674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118300" y="346719"/>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Function: </a:t>
            </a:r>
          </a:p>
        </p:txBody>
      </p:sp>
      <p:sp>
        <p:nvSpPr>
          <p:cNvPr id="10" name="TextBox 9">
            <a:extLst>
              <a:ext uri="{FF2B5EF4-FFF2-40B4-BE49-F238E27FC236}">
                <a16:creationId xmlns:a16="http://schemas.microsoft.com/office/drawing/2014/main" id="{A9EB2451-CEEF-480B-C817-B709812AF5F5}"/>
              </a:ext>
            </a:extLst>
          </p:cNvPr>
          <p:cNvSpPr txBox="1"/>
          <p:nvPr/>
        </p:nvSpPr>
        <p:spPr>
          <a:xfrm>
            <a:off x="1577340" y="916704"/>
            <a:ext cx="5989320" cy="1493358"/>
          </a:xfrm>
          <a:prstGeom prst="rect">
            <a:avLst/>
          </a:prstGeom>
          <a:noFill/>
        </p:spPr>
        <p:txBody>
          <a:bodyPr wrap="square">
            <a:spAutoFit/>
          </a:bodyPr>
          <a:lstStyle/>
          <a:p>
            <a:pPr marL="0" marR="0">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This function will take the hours each employee worked as an input and give the salary for a day as an output. The output of this function is shown in the next query</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A10B430D-1801-883A-75B7-13F1DA525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040" y="2410062"/>
            <a:ext cx="4520409" cy="1595076"/>
          </a:xfrm>
          <a:prstGeom prst="rect">
            <a:avLst/>
          </a:prstGeom>
          <a:ln w="19050">
            <a:solidFill>
              <a:schemeClr val="accent2">
                <a:lumMod val="50000"/>
              </a:schemeClr>
            </a:solidFill>
          </a:ln>
        </p:spPr>
      </p:pic>
    </p:spTree>
    <p:extLst>
      <p:ext uri="{BB962C8B-B14F-4D97-AF65-F5344CB8AC3E}">
        <p14:creationId xmlns:p14="http://schemas.microsoft.com/office/powerpoint/2010/main" val="384696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7AADA5-5162-AC62-138F-A6ECDB2F2D29}"/>
              </a:ext>
            </a:extLst>
          </p:cNvPr>
          <p:cNvSpPr txBox="1"/>
          <p:nvPr/>
        </p:nvSpPr>
        <p:spPr>
          <a:xfrm>
            <a:off x="298398" y="131908"/>
            <a:ext cx="3076302" cy="523220"/>
          </a:xfrm>
          <a:prstGeom prst="rect">
            <a:avLst/>
          </a:prstGeom>
          <a:noFill/>
        </p:spPr>
        <p:txBody>
          <a:bodyPr wrap="square" rtlCol="1">
            <a:spAutoFit/>
          </a:bodyPr>
          <a:lstStyle/>
          <a:p>
            <a:r>
              <a:rPr lang="en-US" sz="2800" dirty="0">
                <a:solidFill>
                  <a:schemeClr val="tx2"/>
                </a:solidFill>
                <a:latin typeface="Amasis MT Pro Black" panose="020B0604020202020204" pitchFamily="18" charset="0"/>
              </a:rPr>
              <a:t>ER diagram : </a:t>
            </a:r>
            <a:endParaRPr lang="ar-SA" sz="2800" dirty="0">
              <a:solidFill>
                <a:schemeClr val="tx2"/>
              </a:solidFill>
              <a:latin typeface="Amasis MT Pro Black" panose="020B0604020202020204" pitchFamily="18" charset="0"/>
            </a:endParaRPr>
          </a:p>
        </p:txBody>
      </p:sp>
      <p:pic>
        <p:nvPicPr>
          <p:cNvPr id="4" name="Picture 3" descr="Diagram, schematic&#10;&#10;Description automatically generated">
            <a:extLst>
              <a:ext uri="{FF2B5EF4-FFF2-40B4-BE49-F238E27FC236}">
                <a16:creationId xmlns:a16="http://schemas.microsoft.com/office/drawing/2014/main" id="{F6209DD1-2F81-50A4-53D8-4196BC2BE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3141" y="1"/>
            <a:ext cx="6190937" cy="5143500"/>
          </a:xfrm>
          <a:prstGeom prst="rect">
            <a:avLst/>
          </a:prstGeom>
          <a:ln w="19050">
            <a:solidFill>
              <a:schemeClr val="accent2">
                <a:lumMod val="50000"/>
              </a:schemeClr>
            </a:solidFill>
          </a:ln>
        </p:spPr>
      </p:pic>
    </p:spTree>
    <p:extLst>
      <p:ext uri="{BB962C8B-B14F-4D97-AF65-F5344CB8AC3E}">
        <p14:creationId xmlns:p14="http://schemas.microsoft.com/office/powerpoint/2010/main" val="16586136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rot="10800000" flipV="1">
            <a:off x="2215108" y="1567"/>
            <a:ext cx="5004274" cy="139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View + Join + Compute </a:t>
            </a:r>
            <a:r>
              <a:rPr lang="en-US" dirty="0" err="1"/>
              <a:t>Claues</a:t>
            </a:r>
            <a:r>
              <a:rPr lang="en-US" dirty="0"/>
              <a:t>: </a:t>
            </a:r>
          </a:p>
        </p:txBody>
      </p:sp>
      <p:sp>
        <p:nvSpPr>
          <p:cNvPr id="10" name="TextBox 9">
            <a:extLst>
              <a:ext uri="{FF2B5EF4-FFF2-40B4-BE49-F238E27FC236}">
                <a16:creationId xmlns:a16="http://schemas.microsoft.com/office/drawing/2014/main" id="{A9EB2451-CEEF-480B-C817-B709812AF5F5}"/>
              </a:ext>
            </a:extLst>
          </p:cNvPr>
          <p:cNvSpPr txBox="1"/>
          <p:nvPr/>
        </p:nvSpPr>
        <p:spPr>
          <a:xfrm>
            <a:off x="1877143" y="1339895"/>
            <a:ext cx="5989320" cy="1216359"/>
          </a:xfrm>
          <a:prstGeom prst="rect">
            <a:avLst/>
          </a:prstGeom>
          <a:noFill/>
        </p:spPr>
        <p:txBody>
          <a:bodyPr wrap="square">
            <a:spAutoFit/>
          </a:bodyPr>
          <a:lstStyle/>
          <a:p>
            <a:pPr marL="0" marR="0">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view we will show the ID, names, hours, salary and super ID(if any) for the hard-working employee where their working hours is greater than or equal 6 hours.</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3195425"/>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Text&#10;&#10;Description automatically generated with medium confidence">
            <a:extLst>
              <a:ext uri="{FF2B5EF4-FFF2-40B4-BE49-F238E27FC236}">
                <a16:creationId xmlns:a16="http://schemas.microsoft.com/office/drawing/2014/main" id="{8CF6978A-6506-405B-F431-11F99FADE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445" y="2274343"/>
            <a:ext cx="5943600" cy="955040"/>
          </a:xfrm>
          <a:prstGeom prst="rect">
            <a:avLst/>
          </a:prstGeom>
          <a:ln w="19050">
            <a:solidFill>
              <a:schemeClr val="accent2">
                <a:lumMod val="50000"/>
              </a:schemeClr>
            </a:solidFill>
          </a:ln>
        </p:spPr>
      </p:pic>
      <p:pic>
        <p:nvPicPr>
          <p:cNvPr id="7" name="Picture 6" descr="Graphical user interface, application&#10;&#10;Description automatically generated">
            <a:extLst>
              <a:ext uri="{FF2B5EF4-FFF2-40B4-BE49-F238E27FC236}">
                <a16:creationId xmlns:a16="http://schemas.microsoft.com/office/drawing/2014/main" id="{E7FDDC80-B8D1-4ABD-6B38-63BF45455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3935816"/>
            <a:ext cx="3771900" cy="838200"/>
          </a:xfrm>
          <a:prstGeom prst="rect">
            <a:avLst/>
          </a:prstGeom>
          <a:ln w="19050">
            <a:solidFill>
              <a:schemeClr val="accent2">
                <a:lumMod val="50000"/>
              </a:schemeClr>
            </a:solidFill>
          </a:ln>
        </p:spPr>
      </p:pic>
    </p:spTree>
    <p:extLst>
      <p:ext uri="{BB962C8B-B14F-4D97-AF65-F5344CB8AC3E}">
        <p14:creationId xmlns:p14="http://schemas.microsoft.com/office/powerpoint/2010/main" val="188296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9EB2451-CEEF-480B-C817-B709812AF5F5}"/>
              </a:ext>
            </a:extLst>
          </p:cNvPr>
          <p:cNvSpPr txBox="1"/>
          <p:nvPr/>
        </p:nvSpPr>
        <p:spPr>
          <a:xfrm>
            <a:off x="1577340" y="1157419"/>
            <a:ext cx="5989320" cy="1022459"/>
          </a:xfrm>
          <a:prstGeom prst="rect">
            <a:avLst/>
          </a:prstGeom>
          <a:noFill/>
        </p:spPr>
        <p:txBody>
          <a:bodyPr wrap="square">
            <a:spAutoFit/>
          </a:bodyPr>
          <a:lstStyle/>
          <a:p>
            <a:pPr algn="ctr">
              <a:lnSpc>
                <a:spcPct val="115000"/>
              </a:lnSpc>
            </a:pPr>
            <a:r>
              <a:rPr lang="en-US" sz="1800" dirty="0">
                <a:solidFill>
                  <a:srgbClr val="632423"/>
                </a:solidFill>
                <a:effectLst/>
                <a:latin typeface="Times New Roman" panose="02020603050405020304" pitchFamily="18" charset="0"/>
                <a:ea typeface="Times New Roman" panose="02020603050405020304" pitchFamily="18" charset="0"/>
              </a:rPr>
              <a:t>This view will show the manager information.</a:t>
            </a:r>
            <a:endParaRPr lang="en-US" sz="1800" dirty="0">
              <a:effectLst/>
              <a:latin typeface="Times New Roman" panose="02020603050405020304" pitchFamily="18" charset="0"/>
              <a:ea typeface="Times New Roman" panose="02020603050405020304" pitchFamily="18" charset="0"/>
            </a:endParaRPr>
          </a:p>
          <a:p>
            <a:pPr algn="ctr">
              <a:lnSpc>
                <a:spcPct val="115000"/>
              </a:lnSpc>
            </a:pP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2966799"/>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0C9A9255-346E-6E51-F7AB-7E36DAF65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77680"/>
            <a:ext cx="5943600" cy="1089025"/>
          </a:xfrm>
          <a:prstGeom prst="rect">
            <a:avLst/>
          </a:prstGeom>
          <a:ln w="19050">
            <a:solidFill>
              <a:schemeClr val="accent2">
                <a:lumMod val="50000"/>
              </a:schemeClr>
            </a:solidFill>
          </a:ln>
        </p:spPr>
      </p:pic>
      <p:pic>
        <p:nvPicPr>
          <p:cNvPr id="7" name="Picture 6">
            <a:extLst>
              <a:ext uri="{FF2B5EF4-FFF2-40B4-BE49-F238E27FC236}">
                <a16:creationId xmlns:a16="http://schemas.microsoft.com/office/drawing/2014/main" id="{DE6B4C81-C57C-BC98-32F9-7435D6939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390" y="3838763"/>
            <a:ext cx="5189220" cy="502920"/>
          </a:xfrm>
          <a:prstGeom prst="rect">
            <a:avLst/>
          </a:prstGeom>
          <a:ln w="19050">
            <a:solidFill>
              <a:schemeClr val="accent2">
                <a:lumMod val="50000"/>
              </a:schemeClr>
            </a:solidFill>
          </a:ln>
        </p:spPr>
      </p:pic>
      <p:sp>
        <p:nvSpPr>
          <p:cNvPr id="9" name="Title 2">
            <a:extLst>
              <a:ext uri="{FF2B5EF4-FFF2-40B4-BE49-F238E27FC236}">
                <a16:creationId xmlns:a16="http://schemas.microsoft.com/office/drawing/2014/main" id="{496E7EAC-18C1-63FA-BD63-BADF78DDADF9}"/>
              </a:ext>
            </a:extLst>
          </p:cNvPr>
          <p:cNvSpPr txBox="1">
            <a:spLocks/>
          </p:cNvSpPr>
          <p:nvPr/>
        </p:nvSpPr>
        <p:spPr>
          <a:xfrm rot="10800000" flipV="1">
            <a:off x="1917468" y="-76436"/>
            <a:ext cx="5599554" cy="139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sz="4000" dirty="0"/>
              <a:t>View + Join + Compute </a:t>
            </a:r>
            <a:r>
              <a:rPr lang="en-US" sz="4000" dirty="0" err="1"/>
              <a:t>Claues</a:t>
            </a:r>
            <a:r>
              <a:rPr lang="en-US" sz="4000" dirty="0"/>
              <a:t> </a:t>
            </a:r>
            <a:r>
              <a:rPr lang="en-US" sz="4000" dirty="0" err="1"/>
              <a:t>cont</a:t>
            </a:r>
            <a:r>
              <a:rPr lang="en-US" sz="4000" dirty="0"/>
              <a:t>: </a:t>
            </a:r>
          </a:p>
        </p:txBody>
      </p:sp>
    </p:spTree>
    <p:extLst>
      <p:ext uri="{BB962C8B-B14F-4D97-AF65-F5344CB8AC3E}">
        <p14:creationId xmlns:p14="http://schemas.microsoft.com/office/powerpoint/2010/main" val="955158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9EB2451-CEEF-480B-C817-B709812AF5F5}"/>
              </a:ext>
            </a:extLst>
          </p:cNvPr>
          <p:cNvSpPr txBox="1"/>
          <p:nvPr/>
        </p:nvSpPr>
        <p:spPr>
          <a:xfrm>
            <a:off x="1772223" y="1225830"/>
            <a:ext cx="5989320" cy="939360"/>
          </a:xfrm>
          <a:prstGeom prst="rect">
            <a:avLst/>
          </a:prstGeom>
          <a:noFill/>
        </p:spPr>
        <p:txBody>
          <a:bodyPr wrap="square">
            <a:spAutoFit/>
          </a:bodyPr>
          <a:lstStyle/>
          <a:p>
            <a:pPr marL="0" marR="0" algn="ctr">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This view will show the all employee’s contact information which is name , phone number, and email.</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2806444"/>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2E549812-7B78-4EA7-053F-8260445EF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118" y="1929125"/>
            <a:ext cx="4194005" cy="997665"/>
          </a:xfrm>
          <a:prstGeom prst="rect">
            <a:avLst/>
          </a:prstGeom>
          <a:ln w="19050">
            <a:solidFill>
              <a:schemeClr val="accent2">
                <a:lumMod val="50000"/>
              </a:schemeClr>
            </a:solidFill>
          </a:ln>
        </p:spPr>
      </p:pic>
      <p:pic>
        <p:nvPicPr>
          <p:cNvPr id="7" name="Picture 6" descr="Table&#10;&#10;Description automatically generated">
            <a:extLst>
              <a:ext uri="{FF2B5EF4-FFF2-40B4-BE49-F238E27FC236}">
                <a16:creationId xmlns:a16="http://schemas.microsoft.com/office/drawing/2014/main" id="{B37F58B3-CAD9-C9EF-DAB1-0A3BD04C4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527" y="3581147"/>
            <a:ext cx="3078946" cy="1562353"/>
          </a:xfrm>
          <a:prstGeom prst="rect">
            <a:avLst/>
          </a:prstGeom>
          <a:ln w="19050">
            <a:solidFill>
              <a:schemeClr val="accent2">
                <a:lumMod val="50000"/>
              </a:schemeClr>
            </a:solidFill>
          </a:ln>
        </p:spPr>
      </p:pic>
      <p:sp>
        <p:nvSpPr>
          <p:cNvPr id="9" name="Title 2">
            <a:extLst>
              <a:ext uri="{FF2B5EF4-FFF2-40B4-BE49-F238E27FC236}">
                <a16:creationId xmlns:a16="http://schemas.microsoft.com/office/drawing/2014/main" id="{20A231B3-3212-E1DF-C99A-48D2EEEDAB88}"/>
              </a:ext>
            </a:extLst>
          </p:cNvPr>
          <p:cNvSpPr txBox="1">
            <a:spLocks/>
          </p:cNvSpPr>
          <p:nvPr/>
        </p:nvSpPr>
        <p:spPr>
          <a:xfrm rot="10800000" flipV="1">
            <a:off x="1772223" y="-76435"/>
            <a:ext cx="5599554" cy="139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sz="4000" dirty="0"/>
              <a:t>View + Join + Compute </a:t>
            </a:r>
            <a:r>
              <a:rPr lang="en-US" sz="4000" dirty="0" err="1"/>
              <a:t>Claues</a:t>
            </a:r>
            <a:r>
              <a:rPr lang="en-US" sz="4000" dirty="0"/>
              <a:t> </a:t>
            </a:r>
            <a:r>
              <a:rPr lang="en-US" sz="4000" dirty="0" err="1"/>
              <a:t>cont</a:t>
            </a:r>
            <a:r>
              <a:rPr lang="en-US" sz="4000" dirty="0"/>
              <a:t>: </a:t>
            </a:r>
          </a:p>
        </p:txBody>
      </p:sp>
    </p:spTree>
    <p:extLst>
      <p:ext uri="{BB962C8B-B14F-4D97-AF65-F5344CB8AC3E}">
        <p14:creationId xmlns:p14="http://schemas.microsoft.com/office/powerpoint/2010/main" val="3924157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9EB2451-CEEF-480B-C817-B709812AF5F5}"/>
              </a:ext>
            </a:extLst>
          </p:cNvPr>
          <p:cNvSpPr txBox="1"/>
          <p:nvPr/>
        </p:nvSpPr>
        <p:spPr>
          <a:xfrm>
            <a:off x="1641609" y="924031"/>
            <a:ext cx="5989320" cy="1770356"/>
          </a:xfrm>
          <a:prstGeom prst="rect">
            <a:avLst/>
          </a:prstGeom>
          <a:noFill/>
        </p:spPr>
        <p:txBody>
          <a:bodyPr wrap="square">
            <a:spAutoFit/>
          </a:bodyPr>
          <a:lstStyle/>
          <a:p>
            <a:pPr marL="0" marR="0" algn="ctr">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algn="ctr"/>
            <a:r>
              <a:rPr lang="en-US" sz="1800" dirty="0">
                <a:solidFill>
                  <a:srgbClr val="632423"/>
                </a:solidFill>
                <a:effectLst/>
                <a:latin typeface="Times New Roman" panose="02020603050405020304" pitchFamily="18" charset="0"/>
                <a:ea typeface="Times New Roman" panose="02020603050405020304" pitchFamily="18" charset="0"/>
              </a:rPr>
              <a:t>This view will show all the customer contact information as phone numbers and emails with their names and ages, the age is driven by customer Birth date.</a:t>
            </a:r>
            <a:endParaRPr lang="en-US" sz="1800" dirty="0">
              <a:effectLst/>
              <a:latin typeface="Times New Roman" panose="02020603050405020304" pitchFamily="18" charset="0"/>
              <a:ea typeface="Times New Roman" panose="02020603050405020304" pitchFamily="18" charset="0"/>
            </a:endParaRPr>
          </a:p>
          <a:p>
            <a:pPr algn="ctr"/>
            <a:r>
              <a:rPr lang="en-US" sz="1800" dirty="0">
                <a:solidFill>
                  <a:srgbClr val="632423"/>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2879739"/>
            <a:ext cx="186899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Text&#10;&#10;Description automatically generated">
            <a:extLst>
              <a:ext uri="{FF2B5EF4-FFF2-40B4-BE49-F238E27FC236}">
                <a16:creationId xmlns:a16="http://schemas.microsoft.com/office/drawing/2014/main" id="{DD2166AA-1115-4E71-7A9D-94BF25122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122" y="2130107"/>
            <a:ext cx="5943600" cy="883285"/>
          </a:xfrm>
          <a:prstGeom prst="rect">
            <a:avLst/>
          </a:prstGeom>
          <a:ln w="19050">
            <a:solidFill>
              <a:schemeClr val="accent2">
                <a:lumMod val="50000"/>
              </a:schemeClr>
            </a:solidFill>
          </a:ln>
        </p:spPr>
      </p:pic>
      <p:pic>
        <p:nvPicPr>
          <p:cNvPr id="7" name="Picture 6" descr="Graphical user interface, application, table&#10;&#10;Description automatically generated">
            <a:extLst>
              <a:ext uri="{FF2B5EF4-FFF2-40B4-BE49-F238E27FC236}">
                <a16:creationId xmlns:a16="http://schemas.microsoft.com/office/drawing/2014/main" id="{9DD69006-3E8F-5399-7611-7B28CB104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160" y="3511997"/>
            <a:ext cx="3666219" cy="1667092"/>
          </a:xfrm>
          <a:prstGeom prst="rect">
            <a:avLst/>
          </a:prstGeom>
          <a:ln w="19050">
            <a:solidFill>
              <a:schemeClr val="accent2">
                <a:lumMod val="50000"/>
              </a:schemeClr>
            </a:solidFill>
          </a:ln>
        </p:spPr>
      </p:pic>
      <p:sp>
        <p:nvSpPr>
          <p:cNvPr id="9" name="Title 2">
            <a:extLst>
              <a:ext uri="{FF2B5EF4-FFF2-40B4-BE49-F238E27FC236}">
                <a16:creationId xmlns:a16="http://schemas.microsoft.com/office/drawing/2014/main" id="{7579C788-4A1D-7F3A-FD33-FF66FAF8DEF5}"/>
              </a:ext>
            </a:extLst>
          </p:cNvPr>
          <p:cNvSpPr txBox="1">
            <a:spLocks/>
          </p:cNvSpPr>
          <p:nvPr/>
        </p:nvSpPr>
        <p:spPr>
          <a:xfrm rot="10800000" flipV="1">
            <a:off x="1772223" y="-85050"/>
            <a:ext cx="5599554" cy="139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sz="4000" dirty="0"/>
              <a:t>View + Join + Compute </a:t>
            </a:r>
            <a:r>
              <a:rPr lang="en-US" sz="4000" dirty="0" err="1"/>
              <a:t>Claues</a:t>
            </a:r>
            <a:r>
              <a:rPr lang="en-US" sz="4000" dirty="0"/>
              <a:t> </a:t>
            </a:r>
            <a:r>
              <a:rPr lang="en-US" sz="4000" dirty="0" err="1"/>
              <a:t>cont</a:t>
            </a:r>
            <a:r>
              <a:rPr lang="en-US" sz="4000" dirty="0"/>
              <a:t>: </a:t>
            </a:r>
          </a:p>
        </p:txBody>
      </p:sp>
    </p:spTree>
    <p:extLst>
      <p:ext uri="{BB962C8B-B14F-4D97-AF65-F5344CB8AC3E}">
        <p14:creationId xmlns:p14="http://schemas.microsoft.com/office/powerpoint/2010/main" val="2761826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2760631" y="663361"/>
            <a:ext cx="4464628" cy="2022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Compute </a:t>
            </a:r>
            <a:r>
              <a:rPr lang="en-US" dirty="0" err="1"/>
              <a:t>Claues</a:t>
            </a:r>
            <a:r>
              <a:rPr lang="en-US" dirty="0"/>
              <a:t>: </a:t>
            </a:r>
          </a:p>
        </p:txBody>
      </p:sp>
      <p:sp>
        <p:nvSpPr>
          <p:cNvPr id="10" name="TextBox 9">
            <a:extLst>
              <a:ext uri="{FF2B5EF4-FFF2-40B4-BE49-F238E27FC236}">
                <a16:creationId xmlns:a16="http://schemas.microsoft.com/office/drawing/2014/main" id="{A9EB2451-CEEF-480B-C817-B709812AF5F5}"/>
              </a:ext>
            </a:extLst>
          </p:cNvPr>
          <p:cNvSpPr txBox="1"/>
          <p:nvPr/>
        </p:nvSpPr>
        <p:spPr>
          <a:xfrm>
            <a:off x="1877143" y="803497"/>
            <a:ext cx="6292496" cy="1216359"/>
          </a:xfrm>
          <a:prstGeom prst="rect">
            <a:avLst/>
          </a:prstGeom>
          <a:noFill/>
        </p:spPr>
        <p:txBody>
          <a:bodyPr wrap="square">
            <a:spAutoFit/>
          </a:bodyPr>
          <a:lstStyle/>
          <a:p>
            <a:pPr marL="0" marR="0" algn="ctr">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query we will take the price average from both ingredients and product to check if the store is profiting or losing.</a:t>
            </a: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842256" y="2700169"/>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312B6354-BDA2-1E90-ECE8-E4CF89ACC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445" y="1905000"/>
            <a:ext cx="5943600" cy="666750"/>
          </a:xfrm>
          <a:prstGeom prst="rect">
            <a:avLst/>
          </a:prstGeom>
          <a:ln w="19050">
            <a:solidFill>
              <a:schemeClr val="accent2">
                <a:lumMod val="50000"/>
              </a:schemeClr>
            </a:solidFill>
          </a:ln>
        </p:spPr>
      </p:pic>
      <p:pic>
        <p:nvPicPr>
          <p:cNvPr id="7" name="Picture 6">
            <a:extLst>
              <a:ext uri="{FF2B5EF4-FFF2-40B4-BE49-F238E27FC236}">
                <a16:creationId xmlns:a16="http://schemas.microsoft.com/office/drawing/2014/main" id="{A29EBF79-3312-0D1F-4599-D388920E2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170" y="3448239"/>
            <a:ext cx="3375660" cy="350520"/>
          </a:xfrm>
          <a:prstGeom prst="rect">
            <a:avLst/>
          </a:prstGeom>
          <a:ln w="19050">
            <a:solidFill>
              <a:schemeClr val="accent2">
                <a:lumMod val="50000"/>
              </a:schemeClr>
            </a:solidFill>
          </a:ln>
        </p:spPr>
      </p:pic>
    </p:spTree>
    <p:extLst>
      <p:ext uri="{BB962C8B-B14F-4D97-AF65-F5344CB8AC3E}">
        <p14:creationId xmlns:p14="http://schemas.microsoft.com/office/powerpoint/2010/main" val="1338567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600080" y="294827"/>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Trigger: </a:t>
            </a:r>
          </a:p>
        </p:txBody>
      </p:sp>
      <p:sp>
        <p:nvSpPr>
          <p:cNvPr id="10" name="TextBox 9">
            <a:extLst>
              <a:ext uri="{FF2B5EF4-FFF2-40B4-BE49-F238E27FC236}">
                <a16:creationId xmlns:a16="http://schemas.microsoft.com/office/drawing/2014/main" id="{A9EB2451-CEEF-480B-C817-B709812AF5F5}"/>
              </a:ext>
            </a:extLst>
          </p:cNvPr>
          <p:cNvSpPr txBox="1"/>
          <p:nvPr/>
        </p:nvSpPr>
        <p:spPr>
          <a:xfrm>
            <a:off x="1740545" y="786018"/>
            <a:ext cx="5662909" cy="1534907"/>
          </a:xfrm>
          <a:prstGeom prst="rect">
            <a:avLst/>
          </a:prstGeom>
          <a:noFill/>
        </p:spPr>
        <p:txBody>
          <a:bodyPr wrap="square">
            <a:spAutoFit/>
          </a:bodyPr>
          <a:lstStyle/>
          <a:p>
            <a:pPr marL="0" marR="0" algn="ctr">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If new order has been added the quantity of the product that has been ordered will decreases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Before adding new order, quantity is:</a:t>
            </a:r>
            <a:endParaRPr lang="en-US" sz="1800" dirty="0">
              <a:effectLst/>
              <a:latin typeface="Times New Roman" panose="02020603050405020304" pitchFamily="18" charset="0"/>
              <a:ea typeface="Times New Roman" panose="02020603050405020304" pitchFamily="18" charset="0"/>
            </a:endParaRPr>
          </a:p>
          <a:p>
            <a:pPr algn="ctr">
              <a:lnSpc>
                <a:spcPct val="115000"/>
              </a:lnSpc>
            </a:pP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3209302"/>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3E1C6DDF-9C2E-A402-1FE9-4E6991448012}"/>
              </a:ext>
            </a:extLst>
          </p:cNvPr>
          <p:cNvPicPr>
            <a:picLocks noChangeAspect="1"/>
          </p:cNvPicPr>
          <p:nvPr/>
        </p:nvPicPr>
        <p:blipFill rotWithShape="1">
          <a:blip r:embed="rId2"/>
          <a:srcRect l="3719"/>
          <a:stretch/>
        </p:blipFill>
        <p:spPr>
          <a:xfrm>
            <a:off x="1055508" y="1751774"/>
            <a:ext cx="3898115" cy="1457528"/>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B5FFD049-2686-7DA1-9B20-9F0AE1A17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779" y="1682297"/>
            <a:ext cx="3816350" cy="1584960"/>
          </a:xfrm>
          <a:prstGeom prst="rect">
            <a:avLst/>
          </a:prstGeom>
          <a:ln>
            <a:solidFill>
              <a:schemeClr val="tx1"/>
            </a:solidFill>
          </a:ln>
        </p:spPr>
      </p:pic>
      <p:pic>
        <p:nvPicPr>
          <p:cNvPr id="22" name="Picture 21">
            <a:extLst>
              <a:ext uri="{FF2B5EF4-FFF2-40B4-BE49-F238E27FC236}">
                <a16:creationId xmlns:a16="http://schemas.microsoft.com/office/drawing/2014/main" id="{E45DE1E0-AE61-85A0-85AA-0363CBDA3AFE}"/>
              </a:ext>
            </a:extLst>
          </p:cNvPr>
          <p:cNvPicPr>
            <a:picLocks noChangeAspect="1"/>
          </p:cNvPicPr>
          <p:nvPr/>
        </p:nvPicPr>
        <p:blipFill>
          <a:blip r:embed="rId4"/>
          <a:stretch>
            <a:fillRect/>
          </a:stretch>
        </p:blipFill>
        <p:spPr>
          <a:xfrm>
            <a:off x="2282908" y="3846452"/>
            <a:ext cx="2049780" cy="1282044"/>
          </a:xfrm>
          <a:prstGeom prst="rect">
            <a:avLst/>
          </a:prstGeom>
        </p:spPr>
      </p:pic>
      <p:pic>
        <p:nvPicPr>
          <p:cNvPr id="24" name="Picture 23">
            <a:extLst>
              <a:ext uri="{FF2B5EF4-FFF2-40B4-BE49-F238E27FC236}">
                <a16:creationId xmlns:a16="http://schemas.microsoft.com/office/drawing/2014/main" id="{A0BC2072-81A5-BE51-4421-CA6E22FD8C16}"/>
              </a:ext>
            </a:extLst>
          </p:cNvPr>
          <p:cNvPicPr>
            <a:picLocks noChangeAspect="1"/>
          </p:cNvPicPr>
          <p:nvPr/>
        </p:nvPicPr>
        <p:blipFill>
          <a:blip r:embed="rId5"/>
          <a:stretch>
            <a:fillRect/>
          </a:stretch>
        </p:blipFill>
        <p:spPr>
          <a:xfrm>
            <a:off x="4692144" y="3842228"/>
            <a:ext cx="2711310" cy="1280560"/>
          </a:xfrm>
          <a:prstGeom prst="rect">
            <a:avLst/>
          </a:prstGeom>
        </p:spPr>
      </p:pic>
    </p:spTree>
    <p:extLst>
      <p:ext uri="{BB962C8B-B14F-4D97-AF65-F5344CB8AC3E}">
        <p14:creationId xmlns:p14="http://schemas.microsoft.com/office/powerpoint/2010/main" val="2097417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B43D0C6-6D61-B3F9-454E-6BCB486BF9B4}"/>
              </a:ext>
            </a:extLst>
          </p:cNvPr>
          <p:cNvSpPr txBox="1">
            <a:spLocks/>
          </p:cNvSpPr>
          <p:nvPr/>
        </p:nvSpPr>
        <p:spPr>
          <a:xfrm>
            <a:off x="3373132" y="294827"/>
            <a:ext cx="29073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Poiret One"/>
              <a:buNone/>
              <a:defRPr sz="44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dirty="0"/>
              <a:t>Not exists: </a:t>
            </a:r>
          </a:p>
        </p:txBody>
      </p:sp>
      <p:sp>
        <p:nvSpPr>
          <p:cNvPr id="10" name="TextBox 9">
            <a:extLst>
              <a:ext uri="{FF2B5EF4-FFF2-40B4-BE49-F238E27FC236}">
                <a16:creationId xmlns:a16="http://schemas.microsoft.com/office/drawing/2014/main" id="{A9EB2451-CEEF-480B-C817-B709812AF5F5}"/>
              </a:ext>
            </a:extLst>
          </p:cNvPr>
          <p:cNvSpPr txBox="1"/>
          <p:nvPr/>
        </p:nvSpPr>
        <p:spPr>
          <a:xfrm>
            <a:off x="1832172" y="924498"/>
            <a:ext cx="5989320" cy="1257908"/>
          </a:xfrm>
          <a:prstGeom prst="rect">
            <a:avLst/>
          </a:prstGeom>
          <a:noFill/>
        </p:spPr>
        <p:txBody>
          <a:bodyPr wrap="square">
            <a:spAutoFit/>
          </a:bodyPr>
          <a:lstStyle/>
          <a:p>
            <a:pPr marL="0" marR="0" algn="ctr">
              <a:spcBef>
                <a:spcPts val="0"/>
              </a:spcBef>
              <a:spcAft>
                <a:spcPts val="0"/>
              </a:spcAft>
            </a:pPr>
            <a:r>
              <a:rPr lang="en-US" sz="1800" dirty="0">
                <a:solidFill>
                  <a:srgbClr val="632423"/>
                </a:solidFill>
                <a:effectLst/>
                <a:latin typeface="Times New Roman" panose="02020603050405020304" pitchFamily="18" charset="0"/>
                <a:ea typeface="Times New Roman" panose="02020603050405020304" pitchFamily="18" charset="0"/>
              </a:rPr>
              <a:t>In this query we will show the orders number and date that were placed by registered customers through store website.</a:t>
            </a:r>
            <a:endParaRPr lang="en-US" sz="1800" dirty="0">
              <a:effectLst/>
              <a:latin typeface="Times New Roman" panose="02020603050405020304" pitchFamily="18" charset="0"/>
              <a:ea typeface="Times New Roman" panose="02020603050405020304" pitchFamily="18" charset="0"/>
            </a:endParaRPr>
          </a:p>
          <a:p>
            <a:pPr algn="ctr">
              <a:lnSpc>
                <a:spcPct val="115000"/>
              </a:lnSpc>
            </a:pPr>
            <a:endParaRPr lang="en-US" sz="1800" dirty="0">
              <a:effectLst/>
              <a:latin typeface="Times New Roman" panose="02020603050405020304" pitchFamily="18" charset="0"/>
              <a:ea typeface="Times New Roman" panose="02020603050405020304" pitchFamily="18" charset="0"/>
            </a:endParaRPr>
          </a:p>
          <a:p>
            <a:pPr marL="0" marR="0" algn="ctr">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7AE25F98-E386-426D-F0E9-30BA0431495C}"/>
              </a:ext>
            </a:extLst>
          </p:cNvPr>
          <p:cNvSpPr>
            <a:spLocks noChangeArrowheads="1"/>
          </p:cNvSpPr>
          <p:nvPr/>
        </p:nvSpPr>
        <p:spPr bwMode="auto">
          <a:xfrm>
            <a:off x="3692355" y="2877995"/>
            <a:ext cx="2049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632423"/>
                </a:solidFill>
                <a:effectLst/>
                <a:latin typeface="Arial" panose="020B0604020202020204" pitchFamily="34" charset="0"/>
                <a:ea typeface="Times New Roman" panose="02020603050405020304" pitchFamily="18" charset="0"/>
              </a:rPr>
              <a:t>Output:</a:t>
            </a:r>
            <a:r>
              <a:rPr kumimoji="0" lang="en-US" altLang="en-US" sz="36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91A3FA4-D910-195F-23E1-69213620D8D6}"/>
              </a:ext>
            </a:extLst>
          </p:cNvPr>
          <p:cNvSpPr>
            <a:spLocks noChangeArrowheads="1"/>
          </p:cNvSpPr>
          <p:nvPr/>
        </p:nvSpPr>
        <p:spPr bwMode="auto">
          <a:xfrm>
            <a:off x="-121920" y="13691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D96BE35B-B483-11CE-C8A7-135E77965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0103" y="1640927"/>
            <a:ext cx="2643793" cy="1072743"/>
          </a:xfrm>
          <a:prstGeom prst="rect">
            <a:avLst/>
          </a:prstGeom>
          <a:ln w="19050">
            <a:solidFill>
              <a:schemeClr val="accent2">
                <a:lumMod val="50000"/>
              </a:schemeClr>
            </a:solidFill>
          </a:ln>
        </p:spPr>
      </p:pic>
      <p:pic>
        <p:nvPicPr>
          <p:cNvPr id="7" name="Picture 6" descr="Table&#10;&#10;Description automatically generated">
            <a:extLst>
              <a:ext uri="{FF2B5EF4-FFF2-40B4-BE49-F238E27FC236}">
                <a16:creationId xmlns:a16="http://schemas.microsoft.com/office/drawing/2014/main" id="{4C7B298F-A41C-601B-03D4-31C799FC5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3028744"/>
            <a:ext cx="1097279" cy="2114756"/>
          </a:xfrm>
          <a:prstGeom prst="rect">
            <a:avLst/>
          </a:prstGeom>
          <a:ln w="19050">
            <a:solidFill>
              <a:schemeClr val="accent2">
                <a:lumMod val="50000"/>
              </a:schemeClr>
            </a:solidFill>
          </a:ln>
        </p:spPr>
      </p:pic>
    </p:spTree>
    <p:extLst>
      <p:ext uri="{BB962C8B-B14F-4D97-AF65-F5344CB8AC3E}">
        <p14:creationId xmlns:p14="http://schemas.microsoft.com/office/powerpoint/2010/main" val="754327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C5D9-B671-753B-F245-0DFA5237CE5F}"/>
              </a:ext>
            </a:extLst>
          </p:cNvPr>
          <p:cNvSpPr>
            <a:spLocks noGrp="1"/>
          </p:cNvSpPr>
          <p:nvPr>
            <p:ph type="ctrTitle"/>
          </p:nvPr>
        </p:nvSpPr>
        <p:spPr>
          <a:xfrm>
            <a:off x="3604260" y="2331720"/>
            <a:ext cx="5151120" cy="1460460"/>
          </a:xfrm>
        </p:spPr>
        <p:txBody>
          <a:bodyPr/>
          <a:lstStyle/>
          <a:p>
            <a:r>
              <a:rPr lang="en-US" sz="8800" dirty="0"/>
              <a:t>Thank you </a:t>
            </a:r>
            <a:endParaRPr lang="ar-SA" sz="8800" dirty="0"/>
          </a:p>
        </p:txBody>
      </p:sp>
      <p:sp>
        <p:nvSpPr>
          <p:cNvPr id="3" name="TextBox 2">
            <a:extLst>
              <a:ext uri="{FF2B5EF4-FFF2-40B4-BE49-F238E27FC236}">
                <a16:creationId xmlns:a16="http://schemas.microsoft.com/office/drawing/2014/main" id="{C5A85F9D-F681-1AF7-C3D0-09D44FD0E859}"/>
              </a:ext>
            </a:extLst>
          </p:cNvPr>
          <p:cNvSpPr txBox="1"/>
          <p:nvPr/>
        </p:nvSpPr>
        <p:spPr>
          <a:xfrm>
            <a:off x="3208020" y="1383685"/>
            <a:ext cx="4930140" cy="923330"/>
          </a:xfrm>
          <a:prstGeom prst="rect">
            <a:avLst/>
          </a:prstGeom>
          <a:noFill/>
        </p:spPr>
        <p:txBody>
          <a:bodyPr wrap="square" rtlCol="0">
            <a:spAutoFit/>
          </a:bodyPr>
          <a:lstStyle/>
          <a:p>
            <a:pPr>
              <a:buClr>
                <a:schemeClr val="dk1"/>
              </a:buClr>
              <a:buSzPts val="5200"/>
            </a:pPr>
            <a:r>
              <a:rPr lang="en-US" sz="2000" b="1" dirty="0">
                <a:solidFill>
                  <a:schemeClr val="dk1"/>
                </a:solidFill>
                <a:latin typeface="Poiret One"/>
                <a:sym typeface="Poiret One"/>
              </a:rPr>
              <a:t>That’s all, we hope you enjoyed the presentation.</a:t>
            </a:r>
          </a:p>
          <a:p>
            <a:endParaRPr lang="en-US" dirty="0"/>
          </a:p>
        </p:txBody>
      </p:sp>
    </p:spTree>
    <p:extLst>
      <p:ext uri="{BB962C8B-B14F-4D97-AF65-F5344CB8AC3E}">
        <p14:creationId xmlns:p14="http://schemas.microsoft.com/office/powerpoint/2010/main" val="171493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80">
                                          <p:stCondLst>
                                            <p:cond delay="0"/>
                                          </p:stCondLst>
                                        </p:cTn>
                                        <p:tgtEl>
                                          <p:spTgt spid="2"/>
                                        </p:tgtEl>
                                      </p:cBhvr>
                                    </p:animEffect>
                                    <p:anim calcmode="lin" valueType="num">
                                      <p:cBhvr>
                                        <p:cTn id="2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gtEl>
                                      </p:cBhvr>
                                      <p:to x="100000" y="60000"/>
                                    </p:animScale>
                                    <p:animScale>
                                      <p:cBhvr>
                                        <p:cTn id="32" dur="166" decel="50000">
                                          <p:stCondLst>
                                            <p:cond delay="676"/>
                                          </p:stCondLst>
                                        </p:cTn>
                                        <p:tgtEl>
                                          <p:spTgt spid="2"/>
                                        </p:tgtEl>
                                      </p:cBhvr>
                                      <p:to x="100000" y="100000"/>
                                    </p:animScale>
                                    <p:animScale>
                                      <p:cBhvr>
                                        <p:cTn id="33" dur="26">
                                          <p:stCondLst>
                                            <p:cond delay="1312"/>
                                          </p:stCondLst>
                                        </p:cTn>
                                        <p:tgtEl>
                                          <p:spTgt spid="2"/>
                                        </p:tgtEl>
                                      </p:cBhvr>
                                      <p:to x="100000" y="80000"/>
                                    </p:animScale>
                                    <p:animScale>
                                      <p:cBhvr>
                                        <p:cTn id="34" dur="166" decel="50000">
                                          <p:stCondLst>
                                            <p:cond delay="1338"/>
                                          </p:stCondLst>
                                        </p:cTn>
                                        <p:tgtEl>
                                          <p:spTgt spid="2"/>
                                        </p:tgtEl>
                                      </p:cBhvr>
                                      <p:to x="100000" y="100000"/>
                                    </p:animScale>
                                    <p:animScale>
                                      <p:cBhvr>
                                        <p:cTn id="35" dur="26">
                                          <p:stCondLst>
                                            <p:cond delay="1642"/>
                                          </p:stCondLst>
                                        </p:cTn>
                                        <p:tgtEl>
                                          <p:spTgt spid="2"/>
                                        </p:tgtEl>
                                      </p:cBhvr>
                                      <p:to x="100000" y="90000"/>
                                    </p:animScale>
                                    <p:animScale>
                                      <p:cBhvr>
                                        <p:cTn id="36" dur="166" decel="50000">
                                          <p:stCondLst>
                                            <p:cond delay="1668"/>
                                          </p:stCondLst>
                                        </p:cTn>
                                        <p:tgtEl>
                                          <p:spTgt spid="2"/>
                                        </p:tgtEl>
                                      </p:cBhvr>
                                      <p:to x="100000" y="100000"/>
                                    </p:animScale>
                                    <p:animScale>
                                      <p:cBhvr>
                                        <p:cTn id="37" dur="26">
                                          <p:stCondLst>
                                            <p:cond delay="1808"/>
                                          </p:stCondLst>
                                        </p:cTn>
                                        <p:tgtEl>
                                          <p:spTgt spid="2"/>
                                        </p:tgtEl>
                                      </p:cBhvr>
                                      <p:to x="100000" y="95000"/>
                                    </p:animScale>
                                    <p:animScale>
                                      <p:cBhvr>
                                        <p:cTn id="38"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7AADA5-5162-AC62-138F-A6ECDB2F2D29}"/>
              </a:ext>
            </a:extLst>
          </p:cNvPr>
          <p:cNvSpPr txBox="1"/>
          <p:nvPr/>
        </p:nvSpPr>
        <p:spPr>
          <a:xfrm>
            <a:off x="298398" y="131908"/>
            <a:ext cx="3076302" cy="2677656"/>
          </a:xfrm>
          <a:prstGeom prst="rect">
            <a:avLst/>
          </a:prstGeom>
          <a:noFill/>
        </p:spPr>
        <p:txBody>
          <a:bodyPr wrap="square" rtlCol="1">
            <a:spAutoFit/>
          </a:bodyPr>
          <a:lstStyle/>
          <a:p>
            <a:pPr algn="justLow"/>
            <a:r>
              <a:rPr lang="en-GB" sz="2800" dirty="0">
                <a:solidFill>
                  <a:schemeClr val="tx2"/>
                </a:solidFill>
                <a:latin typeface="Amasis MT Pro Black" panose="020B0604020202020204" pitchFamily="18" charset="0"/>
              </a:rPr>
              <a:t>MAPPING</a:t>
            </a:r>
          </a:p>
          <a:p>
            <a:pPr algn="justLow"/>
            <a:r>
              <a:rPr lang="en-GB" sz="2800" dirty="0">
                <a:solidFill>
                  <a:schemeClr val="tx2"/>
                </a:solidFill>
                <a:latin typeface="Amasis MT Pro Black" panose="020B0604020202020204" pitchFamily="18" charset="0"/>
              </a:rPr>
              <a:t>of Your </a:t>
            </a:r>
          </a:p>
          <a:p>
            <a:pPr algn="justLow"/>
            <a:r>
              <a:rPr lang="en-GB" sz="2800" dirty="0">
                <a:solidFill>
                  <a:schemeClr val="tx2"/>
                </a:solidFill>
                <a:latin typeface="Amasis MT Pro Black" panose="020B0604020202020204" pitchFamily="18" charset="0"/>
              </a:rPr>
              <a:t>ER diagram </a:t>
            </a:r>
          </a:p>
          <a:p>
            <a:pPr algn="justLow"/>
            <a:r>
              <a:rPr lang="en-GB" sz="2800" dirty="0">
                <a:solidFill>
                  <a:schemeClr val="tx2"/>
                </a:solidFill>
                <a:latin typeface="Amasis MT Pro Black" panose="020B0604020202020204" pitchFamily="18" charset="0"/>
              </a:rPr>
              <a:t>Into </a:t>
            </a:r>
          </a:p>
          <a:p>
            <a:pPr algn="justLow"/>
            <a:r>
              <a:rPr lang="en-GB" sz="2800" dirty="0">
                <a:solidFill>
                  <a:schemeClr val="tx2"/>
                </a:solidFill>
                <a:latin typeface="Amasis MT Pro Black" panose="020B0604020202020204" pitchFamily="18" charset="0"/>
              </a:rPr>
              <a:t>Database Schema:</a:t>
            </a:r>
            <a:endParaRPr lang="ar-SA" sz="2800" dirty="0">
              <a:solidFill>
                <a:schemeClr val="tx2"/>
              </a:solidFill>
              <a:latin typeface="Amasis MT Pro Black" panose="020B0604020202020204" pitchFamily="18" charset="0"/>
            </a:endParaRPr>
          </a:p>
        </p:txBody>
      </p:sp>
      <p:pic>
        <p:nvPicPr>
          <p:cNvPr id="5" name="Picture 4" descr="Diagram&#10;&#10;Description automatically generated">
            <a:extLst>
              <a:ext uri="{FF2B5EF4-FFF2-40B4-BE49-F238E27FC236}">
                <a16:creationId xmlns:a16="http://schemas.microsoft.com/office/drawing/2014/main" id="{49068835-9992-374D-A492-C31C93223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0803" y="-261762"/>
            <a:ext cx="5143500" cy="5667026"/>
          </a:xfrm>
          <a:prstGeom prst="rect">
            <a:avLst/>
          </a:prstGeom>
          <a:ln w="19050">
            <a:solidFill>
              <a:schemeClr val="accent2">
                <a:lumMod val="50000"/>
              </a:schemeClr>
            </a:solidFill>
          </a:ln>
        </p:spPr>
      </p:pic>
    </p:spTree>
    <p:extLst>
      <p:ext uri="{BB962C8B-B14F-4D97-AF65-F5344CB8AC3E}">
        <p14:creationId xmlns:p14="http://schemas.microsoft.com/office/powerpoint/2010/main" val="1508116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7AADA5-5162-AC62-138F-A6ECDB2F2D29}"/>
              </a:ext>
            </a:extLst>
          </p:cNvPr>
          <p:cNvSpPr txBox="1"/>
          <p:nvPr/>
        </p:nvSpPr>
        <p:spPr>
          <a:xfrm>
            <a:off x="0" y="1954380"/>
            <a:ext cx="2387017" cy="1200329"/>
          </a:xfrm>
          <a:prstGeom prst="rect">
            <a:avLst/>
          </a:prstGeom>
          <a:noFill/>
        </p:spPr>
        <p:txBody>
          <a:bodyPr wrap="square" rtlCol="1">
            <a:spAutoFit/>
          </a:bodyPr>
          <a:lstStyle/>
          <a:p>
            <a:pPr algn="justLow"/>
            <a:r>
              <a:rPr lang="en-GB" sz="3600" dirty="0">
                <a:solidFill>
                  <a:schemeClr val="tx2"/>
                </a:solidFill>
                <a:latin typeface="Amasis MT Pro Black" panose="020B0604020202020204" pitchFamily="18" charset="0"/>
              </a:rPr>
              <a:t>Database Diagram:</a:t>
            </a:r>
            <a:endParaRPr lang="ar-SA" sz="3600" dirty="0">
              <a:solidFill>
                <a:schemeClr val="tx2"/>
              </a:solidFill>
              <a:latin typeface="Amasis MT Pro Black" panose="020B0604020202020204" pitchFamily="18" charset="0"/>
            </a:endParaRPr>
          </a:p>
        </p:txBody>
      </p:sp>
      <p:pic>
        <p:nvPicPr>
          <p:cNvPr id="4" name="Picture 3" descr="Diagram&#10;&#10;Description automatically generated">
            <a:extLst>
              <a:ext uri="{FF2B5EF4-FFF2-40B4-BE49-F238E27FC236}">
                <a16:creationId xmlns:a16="http://schemas.microsoft.com/office/drawing/2014/main" id="{1B93BE07-7A8B-5C90-F488-D42973095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017" y="295215"/>
            <a:ext cx="6458585" cy="4518660"/>
          </a:xfrm>
          <a:prstGeom prst="rect">
            <a:avLst/>
          </a:prstGeom>
          <a:ln w="19050">
            <a:solidFill>
              <a:schemeClr val="accent2">
                <a:lumMod val="50000"/>
              </a:schemeClr>
            </a:solidFill>
          </a:ln>
        </p:spPr>
      </p:pic>
    </p:spTree>
    <p:extLst>
      <p:ext uri="{BB962C8B-B14F-4D97-AF65-F5344CB8AC3E}">
        <p14:creationId xmlns:p14="http://schemas.microsoft.com/office/powerpoint/2010/main" val="16027031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CE42F-4DE6-288A-D61B-07265F24D5F8}"/>
              </a:ext>
            </a:extLst>
          </p:cNvPr>
          <p:cNvSpPr txBox="1"/>
          <p:nvPr/>
        </p:nvSpPr>
        <p:spPr>
          <a:xfrm>
            <a:off x="2903621" y="173706"/>
            <a:ext cx="3801979" cy="646331"/>
          </a:xfrm>
          <a:prstGeom prst="rect">
            <a:avLst/>
          </a:prstGeom>
          <a:noFill/>
        </p:spPr>
        <p:txBody>
          <a:bodyPr wrap="square" rtlCol="1">
            <a:spAutoFit/>
          </a:bodyPr>
          <a:lstStyle/>
          <a:p>
            <a:pPr algn="justLow"/>
            <a:r>
              <a:rPr lang="en-GB" sz="3600" dirty="0">
                <a:solidFill>
                  <a:schemeClr val="tx2"/>
                </a:solidFill>
                <a:latin typeface="Amasis MT Pro Black" panose="020B0604020202020204" pitchFamily="18" charset="0"/>
              </a:rPr>
              <a:t>User Privilege:</a:t>
            </a:r>
            <a:endParaRPr lang="ar-SA" sz="3600" dirty="0">
              <a:solidFill>
                <a:schemeClr val="tx2"/>
              </a:solidFill>
              <a:latin typeface="Amasis MT Pro Black" panose="020B0604020202020204" pitchFamily="18" charset="0"/>
            </a:endParaRPr>
          </a:p>
        </p:txBody>
      </p:sp>
      <p:sp>
        <p:nvSpPr>
          <p:cNvPr id="4" name="TextBox 3">
            <a:extLst>
              <a:ext uri="{FF2B5EF4-FFF2-40B4-BE49-F238E27FC236}">
                <a16:creationId xmlns:a16="http://schemas.microsoft.com/office/drawing/2014/main" id="{EB4EEAE4-69B7-60A3-3C69-3FE9CC430DB1}"/>
              </a:ext>
            </a:extLst>
          </p:cNvPr>
          <p:cNvSpPr txBox="1"/>
          <p:nvPr/>
        </p:nvSpPr>
        <p:spPr>
          <a:xfrm>
            <a:off x="2903621" y="173706"/>
            <a:ext cx="6031832" cy="646331"/>
          </a:xfrm>
          <a:prstGeom prst="rect">
            <a:avLst/>
          </a:prstGeom>
          <a:noFill/>
        </p:spPr>
        <p:txBody>
          <a:bodyPr wrap="square" rtlCol="1">
            <a:spAutoFit/>
          </a:bodyPr>
          <a:lstStyle/>
          <a:p>
            <a:pPr algn="justLow"/>
            <a:r>
              <a:rPr lang="en-GB" sz="3600" dirty="0">
                <a:solidFill>
                  <a:schemeClr val="tx2"/>
                </a:solidFill>
                <a:latin typeface="Amasis MT Pro Black" panose="020B0604020202020204" pitchFamily="18" charset="0"/>
              </a:rPr>
              <a:t>User Privilege:</a:t>
            </a:r>
            <a:endParaRPr lang="ar-SA" sz="3600" dirty="0">
              <a:solidFill>
                <a:schemeClr val="tx2"/>
              </a:solidFill>
              <a:latin typeface="Amasis MT Pro Black" panose="020B0604020202020204" pitchFamily="18" charset="0"/>
            </a:endParaRPr>
          </a:p>
        </p:txBody>
      </p:sp>
      <p:graphicFrame>
        <p:nvGraphicFramePr>
          <p:cNvPr id="6" name="Table 5">
            <a:extLst>
              <a:ext uri="{FF2B5EF4-FFF2-40B4-BE49-F238E27FC236}">
                <a16:creationId xmlns:a16="http://schemas.microsoft.com/office/drawing/2014/main" id="{35ED3B52-3DCC-BBB8-86DF-559A5E4C275B}"/>
              </a:ext>
            </a:extLst>
          </p:cNvPr>
          <p:cNvGraphicFramePr>
            <a:graphicFrameLocks noGrp="1"/>
          </p:cNvGraphicFramePr>
          <p:nvPr/>
        </p:nvGraphicFramePr>
        <p:xfrm>
          <a:off x="1710488" y="1135379"/>
          <a:ext cx="5723023" cy="3450593"/>
        </p:xfrm>
        <a:graphic>
          <a:graphicData uri="http://schemas.openxmlformats.org/drawingml/2006/table">
            <a:tbl>
              <a:tblPr firstRow="1" firstCol="1" bandRow="1">
                <a:tableStyleId>{BE559AEC-6854-4DBF-AC61-3290EFCE2911}</a:tableStyleId>
              </a:tblPr>
              <a:tblGrid>
                <a:gridCol w="1174599">
                  <a:extLst>
                    <a:ext uri="{9D8B030D-6E8A-4147-A177-3AD203B41FA5}">
                      <a16:colId xmlns:a16="http://schemas.microsoft.com/office/drawing/2014/main" val="204754409"/>
                    </a:ext>
                  </a:extLst>
                </a:gridCol>
                <a:gridCol w="2274212">
                  <a:extLst>
                    <a:ext uri="{9D8B030D-6E8A-4147-A177-3AD203B41FA5}">
                      <a16:colId xmlns:a16="http://schemas.microsoft.com/office/drawing/2014/main" val="335489234"/>
                    </a:ext>
                  </a:extLst>
                </a:gridCol>
                <a:gridCol w="2274212">
                  <a:extLst>
                    <a:ext uri="{9D8B030D-6E8A-4147-A177-3AD203B41FA5}">
                      <a16:colId xmlns:a16="http://schemas.microsoft.com/office/drawing/2014/main" val="1039341559"/>
                    </a:ext>
                  </a:extLst>
                </a:gridCol>
              </a:tblGrid>
              <a:tr h="176190">
                <a:tc>
                  <a:txBody>
                    <a:bodyPr/>
                    <a:lstStyle/>
                    <a:p>
                      <a:pPr marL="0" marR="0" algn="ctr">
                        <a:spcBef>
                          <a:spcPts val="0"/>
                        </a:spcBef>
                        <a:spcAft>
                          <a:spcPts val="0"/>
                        </a:spcAft>
                      </a:pPr>
                      <a:r>
                        <a:rPr lang="en-US" sz="1200">
                          <a:effectLst/>
                        </a:rPr>
                        <a:t>user</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gridSpan="2">
                  <a:txBody>
                    <a:bodyPr/>
                    <a:lstStyle/>
                    <a:p>
                      <a:pPr marL="0" marR="0" algn="ctr">
                        <a:spcBef>
                          <a:spcPts val="0"/>
                        </a:spcBef>
                        <a:spcAft>
                          <a:spcPts val="0"/>
                        </a:spcAft>
                      </a:pPr>
                      <a:r>
                        <a:rPr lang="en-US" sz="1200">
                          <a:effectLst/>
                        </a:rPr>
                        <a:t>privileges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hMerge="1">
                  <a:txBody>
                    <a:bodyPr/>
                    <a:lstStyle/>
                    <a:p>
                      <a:endParaRPr lang="en-US"/>
                    </a:p>
                  </a:txBody>
                  <a:tcPr/>
                </a:tc>
                <a:extLst>
                  <a:ext uri="{0D108BD9-81ED-4DB2-BD59-A6C34878D82A}">
                    <a16:rowId xmlns:a16="http://schemas.microsoft.com/office/drawing/2014/main" val="3684208820"/>
                  </a:ext>
                </a:extLst>
              </a:tr>
              <a:tr h="302040">
                <a:tc rowSpan="4">
                  <a:txBody>
                    <a:bodyPr/>
                    <a:lstStyle/>
                    <a:p>
                      <a:pPr marL="0" marR="0" algn="ctr">
                        <a:spcBef>
                          <a:spcPts val="0"/>
                        </a:spcBef>
                        <a:spcAft>
                          <a:spcPts val="0"/>
                        </a:spcAft>
                      </a:pPr>
                      <a:r>
                        <a:rPr lang="en-US" sz="1000">
                          <a:effectLst/>
                        </a:rPr>
                        <a:t>Manager</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Account limits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can execute 100 query per hour and 200 updates in one hour.</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806183943"/>
                  </a:ext>
                </a:extLst>
              </a:tr>
              <a:tr h="219713">
                <a:tc vMerge="1">
                  <a:txBody>
                    <a:bodyPr/>
                    <a:lstStyle/>
                    <a:p>
                      <a:endParaRPr lang="en-US"/>
                    </a:p>
                  </a:txBody>
                  <a:tcPr/>
                </a:tc>
                <a:tc>
                  <a:txBody>
                    <a:bodyPr/>
                    <a:lstStyle/>
                    <a:p>
                      <a:pPr marL="0" marR="0" algn="ctr">
                        <a:spcBef>
                          <a:spcPts val="0"/>
                        </a:spcBef>
                        <a:spcAft>
                          <a:spcPts val="0"/>
                        </a:spcAft>
                      </a:pPr>
                      <a:r>
                        <a:rPr lang="en-US" sz="1000">
                          <a:effectLst/>
                        </a:rPr>
                        <a:t>Administrative roles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has the right to perform all tasks.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3391369925"/>
                  </a:ext>
                </a:extLst>
              </a:tr>
              <a:tr h="151020">
                <a:tc vMerge="1">
                  <a:txBody>
                    <a:bodyPr/>
                    <a:lstStyle/>
                    <a:p>
                      <a:endParaRPr lang="en-US"/>
                    </a:p>
                  </a:txBody>
                  <a:tcPr/>
                </a:tc>
                <a:tc>
                  <a:txBody>
                    <a:bodyPr/>
                    <a:lstStyle/>
                    <a:p>
                      <a:pPr marL="0" marR="0" algn="ctr">
                        <a:spcBef>
                          <a:spcPts val="0"/>
                        </a:spcBef>
                        <a:spcAft>
                          <a:spcPts val="0"/>
                        </a:spcAft>
                      </a:pPr>
                      <a:r>
                        <a:rPr lang="en-US" sz="1000">
                          <a:effectLst/>
                        </a:rPr>
                        <a:t>Schema privileges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has all the privileges.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3480318278"/>
                  </a:ext>
                </a:extLst>
              </a:tr>
              <a:tr h="151020">
                <a:tc vMerge="1">
                  <a:txBody>
                    <a:bodyPr/>
                    <a:lstStyle/>
                    <a:p>
                      <a:endParaRPr lang="en-US"/>
                    </a:p>
                  </a:txBody>
                  <a:tcPr/>
                </a:tc>
                <a:tc>
                  <a:txBody>
                    <a:bodyPr/>
                    <a:lstStyle/>
                    <a:p>
                      <a:pPr marL="0" marR="0" algn="ctr">
                        <a:spcBef>
                          <a:spcPts val="0"/>
                        </a:spcBef>
                        <a:spcAft>
                          <a:spcPts val="0"/>
                        </a:spcAft>
                      </a:pPr>
                      <a:r>
                        <a:rPr lang="en-GB" sz="1000">
                          <a:effectLst/>
                        </a:rPr>
                        <a:t>password</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Ma78$ga19er</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2313220517"/>
                  </a:ext>
                </a:extLst>
              </a:tr>
              <a:tr h="302040">
                <a:tc rowSpan="4">
                  <a:txBody>
                    <a:bodyPr/>
                    <a:lstStyle/>
                    <a:p>
                      <a:pPr marL="0" marR="0" algn="ctr">
                        <a:spcBef>
                          <a:spcPts val="0"/>
                        </a:spcBef>
                        <a:spcAft>
                          <a:spcPts val="0"/>
                        </a:spcAft>
                      </a:pPr>
                      <a:r>
                        <a:rPr lang="en-US" sz="1000">
                          <a:effectLst/>
                        </a:rPr>
                        <a:t>Employee</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Account limits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can execute 80 query per hour and 100 updates in one hour.</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1164639585"/>
                  </a:ext>
                </a:extLst>
              </a:tr>
              <a:tr h="755099">
                <a:tc vMerge="1">
                  <a:txBody>
                    <a:bodyPr/>
                    <a:lstStyle/>
                    <a:p>
                      <a:endParaRPr lang="en-US"/>
                    </a:p>
                  </a:txBody>
                  <a:tcPr/>
                </a:tc>
                <a:tc>
                  <a:txBody>
                    <a:bodyPr/>
                    <a:lstStyle/>
                    <a:p>
                      <a:pPr marL="0" marR="0" algn="ctr">
                        <a:spcBef>
                          <a:spcPts val="0"/>
                        </a:spcBef>
                        <a:spcAft>
                          <a:spcPts val="0"/>
                        </a:spcAft>
                      </a:pPr>
                      <a:r>
                        <a:rPr lang="en-US" sz="1000">
                          <a:effectLst/>
                        </a:rPr>
                        <a:t>Administrative roles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Maintain and monitor the database along with full rights on the database and the ability to revers engineer any database schema (An employee </a:t>
                      </a:r>
                      <a:r>
                        <a:rPr lang="en-US" sz="1000" u="sng">
                          <a:effectLst/>
                        </a:rPr>
                        <a:t>can</a:t>
                      </a:r>
                      <a:r>
                        <a:rPr lang="en-US" sz="1000">
                          <a:effectLst/>
                        </a:rPr>
                        <a:t> add but </a:t>
                      </a:r>
                      <a:r>
                        <a:rPr lang="en-US" sz="1000" u="sng">
                          <a:effectLst/>
                        </a:rPr>
                        <a:t>can not</a:t>
                      </a:r>
                      <a:r>
                        <a:rPr lang="en-US" sz="1000">
                          <a:effectLst/>
                        </a:rPr>
                        <a:t> remove anything).</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1585296063"/>
                  </a:ext>
                </a:extLst>
              </a:tr>
              <a:tr h="302040">
                <a:tc vMerge="1">
                  <a:txBody>
                    <a:bodyPr/>
                    <a:lstStyle/>
                    <a:p>
                      <a:endParaRPr lang="en-US"/>
                    </a:p>
                  </a:txBody>
                  <a:tcPr/>
                </a:tc>
                <a:tc>
                  <a:txBody>
                    <a:bodyPr/>
                    <a:lstStyle/>
                    <a:p>
                      <a:pPr marL="0" marR="0" algn="ctr">
                        <a:spcBef>
                          <a:spcPts val="0"/>
                        </a:spcBef>
                        <a:spcAft>
                          <a:spcPts val="0"/>
                        </a:spcAft>
                      </a:pPr>
                      <a:r>
                        <a:rPr lang="en-US" sz="1000">
                          <a:effectLst/>
                        </a:rPr>
                        <a:t>Schema privileges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Can use all object rights along with some of DDL rights.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1349104582"/>
                  </a:ext>
                </a:extLst>
              </a:tr>
              <a:tr h="151020">
                <a:tc vMerge="1">
                  <a:txBody>
                    <a:bodyPr/>
                    <a:lstStyle/>
                    <a:p>
                      <a:endParaRPr lang="en-US"/>
                    </a:p>
                  </a:txBody>
                  <a:tcPr/>
                </a:tc>
                <a:tc>
                  <a:txBody>
                    <a:bodyPr/>
                    <a:lstStyle/>
                    <a:p>
                      <a:pPr marL="0" marR="0" algn="ctr">
                        <a:spcBef>
                          <a:spcPts val="0"/>
                        </a:spcBef>
                        <a:spcAft>
                          <a:spcPts val="0"/>
                        </a:spcAft>
                      </a:pPr>
                      <a:r>
                        <a:rPr lang="en-US" sz="1000">
                          <a:effectLst/>
                        </a:rPr>
                        <a:t>password</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Em%05pl+33oy</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299250991"/>
                  </a:ext>
                </a:extLst>
              </a:tr>
              <a:tr h="302040">
                <a:tc rowSpan="4">
                  <a:txBody>
                    <a:bodyPr/>
                    <a:lstStyle/>
                    <a:p>
                      <a:pPr marL="0" marR="0" algn="ctr">
                        <a:spcBef>
                          <a:spcPts val="0"/>
                        </a:spcBef>
                        <a:spcAft>
                          <a:spcPts val="0"/>
                        </a:spcAft>
                      </a:pPr>
                      <a:r>
                        <a:rPr lang="en-US" sz="1000">
                          <a:effectLst/>
                        </a:rPr>
                        <a:t>User</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Account limits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can execute 30 query per hour and 30 updates in one hour.</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1295974901"/>
                  </a:ext>
                </a:extLst>
              </a:tr>
              <a:tr h="151020">
                <a:tc vMerge="1">
                  <a:txBody>
                    <a:bodyPr/>
                    <a:lstStyle/>
                    <a:p>
                      <a:endParaRPr lang="en-US"/>
                    </a:p>
                  </a:txBody>
                  <a:tcPr/>
                </a:tc>
                <a:tc>
                  <a:txBody>
                    <a:bodyPr/>
                    <a:lstStyle/>
                    <a:p>
                      <a:pPr marL="0" marR="0" algn="ctr">
                        <a:spcBef>
                          <a:spcPts val="0"/>
                        </a:spcBef>
                        <a:spcAft>
                          <a:spcPts val="0"/>
                        </a:spcAft>
                      </a:pPr>
                      <a:r>
                        <a:rPr lang="en-US" sz="1000">
                          <a:effectLst/>
                        </a:rPr>
                        <a:t>Administrative roles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Has no administrative role.</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2542397036"/>
                  </a:ext>
                </a:extLst>
              </a:tr>
              <a:tr h="302040">
                <a:tc vMerge="1">
                  <a:txBody>
                    <a:bodyPr/>
                    <a:lstStyle/>
                    <a:p>
                      <a:endParaRPr lang="en-US"/>
                    </a:p>
                  </a:txBody>
                  <a:tcPr/>
                </a:tc>
                <a:tc>
                  <a:txBody>
                    <a:bodyPr/>
                    <a:lstStyle/>
                    <a:p>
                      <a:pPr marL="0" marR="0" algn="ctr">
                        <a:spcBef>
                          <a:spcPts val="0"/>
                        </a:spcBef>
                        <a:spcAft>
                          <a:spcPts val="0"/>
                        </a:spcAft>
                      </a:pPr>
                      <a:r>
                        <a:rPr lang="en-US" sz="1000">
                          <a:effectLst/>
                        </a:rPr>
                        <a:t>Schema privileges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a:effectLst/>
                        </a:rPr>
                        <a:t>Can use create, update, and show view only (from object rights).</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1107196080"/>
                  </a:ext>
                </a:extLst>
              </a:tr>
              <a:tr h="151020">
                <a:tc vMerge="1">
                  <a:txBody>
                    <a:bodyPr/>
                    <a:lstStyle/>
                    <a:p>
                      <a:endParaRPr lang="en-US"/>
                    </a:p>
                  </a:txBody>
                  <a:tcPr/>
                </a:tc>
                <a:tc>
                  <a:txBody>
                    <a:bodyPr/>
                    <a:lstStyle/>
                    <a:p>
                      <a:pPr marL="0" marR="0" algn="ctr">
                        <a:spcBef>
                          <a:spcPts val="0"/>
                        </a:spcBef>
                        <a:spcAft>
                          <a:spcPts val="0"/>
                        </a:spcAft>
                      </a:pPr>
                      <a:r>
                        <a:rPr lang="en-US" sz="1000">
                          <a:effectLst/>
                        </a:rPr>
                        <a:t>password</a:t>
                      </a:r>
                      <a:endParaRPr lang="en-US" sz="80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tc>
                  <a:txBody>
                    <a:bodyPr/>
                    <a:lstStyle/>
                    <a:p>
                      <a:pPr marL="0" marR="0" algn="ctr">
                        <a:spcBef>
                          <a:spcPts val="0"/>
                        </a:spcBef>
                        <a:spcAft>
                          <a:spcPts val="0"/>
                        </a:spcAft>
                      </a:pPr>
                      <a:r>
                        <a:rPr lang="en-US" sz="1000" dirty="0">
                          <a:effectLst/>
                        </a:rPr>
                        <a:t>Us/42er@00</a:t>
                      </a:r>
                      <a:endParaRPr lang="en-US" sz="800" dirty="0">
                        <a:solidFill>
                          <a:srgbClr val="E36C0A"/>
                        </a:solidFill>
                        <a:effectLst/>
                        <a:latin typeface="Times New Roman" panose="02020603050405020304" pitchFamily="18" charset="0"/>
                        <a:ea typeface="Times New Roman" panose="02020603050405020304" pitchFamily="18" charset="0"/>
                      </a:endParaRPr>
                    </a:p>
                  </a:txBody>
                  <a:tcPr marL="56632" marR="56632" marT="0" marB="0" anchor="ctr"/>
                </a:tc>
                <a:extLst>
                  <a:ext uri="{0D108BD9-81ED-4DB2-BD59-A6C34878D82A}">
                    <a16:rowId xmlns:a16="http://schemas.microsoft.com/office/drawing/2014/main" val="2888332733"/>
                  </a:ext>
                </a:extLst>
              </a:tr>
            </a:tbl>
          </a:graphicData>
        </a:graphic>
      </p:graphicFrame>
    </p:spTree>
    <p:extLst>
      <p:ext uri="{BB962C8B-B14F-4D97-AF65-F5344CB8AC3E}">
        <p14:creationId xmlns:p14="http://schemas.microsoft.com/office/powerpoint/2010/main" val="104080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29AF-B9CC-9A90-CD81-1BBB555340B6}"/>
              </a:ext>
            </a:extLst>
          </p:cNvPr>
          <p:cNvSpPr>
            <a:spLocks noGrp="1"/>
          </p:cNvSpPr>
          <p:nvPr>
            <p:ph type="title"/>
          </p:nvPr>
        </p:nvSpPr>
        <p:spPr>
          <a:xfrm>
            <a:off x="1290128" y="1472615"/>
            <a:ext cx="6367800" cy="1757400"/>
          </a:xfrm>
        </p:spPr>
        <p:txBody>
          <a:bodyPr/>
          <a:lstStyle/>
          <a:p>
            <a:r>
              <a:rPr lang="en-US" dirty="0"/>
              <a:t>Tables</a:t>
            </a:r>
            <a:endParaRPr lang="ar-SA" dirty="0"/>
          </a:p>
        </p:txBody>
      </p:sp>
      <p:pic>
        <p:nvPicPr>
          <p:cNvPr id="4" name="Graphic 3" descr="Database outline">
            <a:extLst>
              <a:ext uri="{FF2B5EF4-FFF2-40B4-BE49-F238E27FC236}">
                <a16:creationId xmlns:a16="http://schemas.microsoft.com/office/drawing/2014/main" id="{46EEC0C2-1C36-4EF4-CB4C-EDD150BDCB0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092036" y="2003714"/>
            <a:ext cx="914400" cy="914400"/>
          </a:xfrm>
          <a:prstGeom prst="rect">
            <a:avLst/>
          </a:prstGeom>
        </p:spPr>
      </p:pic>
      <p:pic>
        <p:nvPicPr>
          <p:cNvPr id="6" name="Graphic 5" descr="Database outline">
            <a:extLst>
              <a:ext uri="{FF2B5EF4-FFF2-40B4-BE49-F238E27FC236}">
                <a16:creationId xmlns:a16="http://schemas.microsoft.com/office/drawing/2014/main" id="{62F2321A-8420-66D5-0C03-62968B0B85F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37564" y="2003714"/>
            <a:ext cx="914400" cy="914400"/>
          </a:xfrm>
          <a:prstGeom prst="rect">
            <a:avLst/>
          </a:prstGeom>
        </p:spPr>
      </p:pic>
    </p:spTree>
    <p:extLst>
      <p:ext uri="{BB962C8B-B14F-4D97-AF65-F5344CB8AC3E}">
        <p14:creationId xmlns:p14="http://schemas.microsoft.com/office/powerpoint/2010/main" val="996543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80">
                                          <p:stCondLst>
                                            <p:cond delay="0"/>
                                          </p:stCondLst>
                                        </p:cTn>
                                        <p:tgtEl>
                                          <p:spTgt spid="6"/>
                                        </p:tgtEl>
                                      </p:cBhvr>
                                    </p:animEffect>
                                    <p:anim calcmode="lin" valueType="num">
                                      <p:cBhvr>
                                        <p:cTn id="3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8" dur="26">
                                          <p:stCondLst>
                                            <p:cond delay="650"/>
                                          </p:stCondLst>
                                        </p:cTn>
                                        <p:tgtEl>
                                          <p:spTgt spid="6"/>
                                        </p:tgtEl>
                                      </p:cBhvr>
                                      <p:to x="100000" y="60000"/>
                                    </p:animScale>
                                    <p:animScale>
                                      <p:cBhvr>
                                        <p:cTn id="39" dur="166" decel="50000">
                                          <p:stCondLst>
                                            <p:cond delay="676"/>
                                          </p:stCondLst>
                                        </p:cTn>
                                        <p:tgtEl>
                                          <p:spTgt spid="6"/>
                                        </p:tgtEl>
                                      </p:cBhvr>
                                      <p:to x="100000" y="100000"/>
                                    </p:animScale>
                                    <p:animScale>
                                      <p:cBhvr>
                                        <p:cTn id="40" dur="26">
                                          <p:stCondLst>
                                            <p:cond delay="1312"/>
                                          </p:stCondLst>
                                        </p:cTn>
                                        <p:tgtEl>
                                          <p:spTgt spid="6"/>
                                        </p:tgtEl>
                                      </p:cBhvr>
                                      <p:to x="100000" y="80000"/>
                                    </p:animScale>
                                    <p:animScale>
                                      <p:cBhvr>
                                        <p:cTn id="41" dur="166" decel="50000">
                                          <p:stCondLst>
                                            <p:cond delay="1338"/>
                                          </p:stCondLst>
                                        </p:cTn>
                                        <p:tgtEl>
                                          <p:spTgt spid="6"/>
                                        </p:tgtEl>
                                      </p:cBhvr>
                                      <p:to x="100000" y="100000"/>
                                    </p:animScale>
                                    <p:animScale>
                                      <p:cBhvr>
                                        <p:cTn id="42" dur="26">
                                          <p:stCondLst>
                                            <p:cond delay="1642"/>
                                          </p:stCondLst>
                                        </p:cTn>
                                        <p:tgtEl>
                                          <p:spTgt spid="6"/>
                                        </p:tgtEl>
                                      </p:cBhvr>
                                      <p:to x="100000" y="90000"/>
                                    </p:animScale>
                                    <p:animScale>
                                      <p:cBhvr>
                                        <p:cTn id="43" dur="166" decel="50000">
                                          <p:stCondLst>
                                            <p:cond delay="1668"/>
                                          </p:stCondLst>
                                        </p:cTn>
                                        <p:tgtEl>
                                          <p:spTgt spid="6"/>
                                        </p:tgtEl>
                                      </p:cBhvr>
                                      <p:to x="100000" y="100000"/>
                                    </p:animScale>
                                    <p:animScale>
                                      <p:cBhvr>
                                        <p:cTn id="44" dur="26">
                                          <p:stCondLst>
                                            <p:cond delay="1808"/>
                                          </p:stCondLst>
                                        </p:cTn>
                                        <p:tgtEl>
                                          <p:spTgt spid="6"/>
                                        </p:tgtEl>
                                      </p:cBhvr>
                                      <p:to x="100000" y="95000"/>
                                    </p:animScale>
                                    <p:animScale>
                                      <p:cBhvr>
                                        <p:cTn id="4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D90E54-D579-BF83-86B5-CD22091E18AA}"/>
              </a:ext>
            </a:extLst>
          </p:cNvPr>
          <p:cNvSpPr txBox="1"/>
          <p:nvPr/>
        </p:nvSpPr>
        <p:spPr>
          <a:xfrm>
            <a:off x="257583" y="156754"/>
            <a:ext cx="2560319"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a:solidFill>
                  <a:srgbClr val="9D6A63"/>
                </a:solidFill>
                <a:latin typeface="Amasis MT Pro Black" panose="020B0604020202020204" pitchFamily="18" charset="0"/>
              </a:rPr>
              <a:t>Employee:</a:t>
            </a:r>
            <a:r>
              <a:rPr lang="en-US" sz="1800" b="1" dirty="0">
                <a:solidFill>
                  <a:srgbClr val="9D6A63"/>
                </a:solidFill>
                <a:latin typeface="Oxygen"/>
              </a:rPr>
              <a:t> </a:t>
            </a:r>
          </a:p>
        </p:txBody>
      </p:sp>
      <p:pic>
        <p:nvPicPr>
          <p:cNvPr id="2" name="Picture 1">
            <a:extLst>
              <a:ext uri="{FF2B5EF4-FFF2-40B4-BE49-F238E27FC236}">
                <a16:creationId xmlns:a16="http://schemas.microsoft.com/office/drawing/2014/main" id="{E0E89487-BB0A-07E2-F3BB-F313A64B9345}"/>
              </a:ext>
            </a:extLst>
          </p:cNvPr>
          <p:cNvPicPr>
            <a:picLocks noChangeAspect="1"/>
          </p:cNvPicPr>
          <p:nvPr/>
        </p:nvPicPr>
        <p:blipFill>
          <a:blip r:embed="rId2"/>
          <a:stretch>
            <a:fillRect/>
          </a:stretch>
        </p:blipFill>
        <p:spPr>
          <a:xfrm>
            <a:off x="312219" y="698834"/>
            <a:ext cx="4925995" cy="1914310"/>
          </a:xfrm>
          <a:prstGeom prst="rect">
            <a:avLst/>
          </a:prstGeom>
        </p:spPr>
      </p:pic>
      <p:pic>
        <p:nvPicPr>
          <p:cNvPr id="8" name="Picture 7" descr="Table&#10;&#10;Description automatically generated">
            <a:extLst>
              <a:ext uri="{FF2B5EF4-FFF2-40B4-BE49-F238E27FC236}">
                <a16:creationId xmlns:a16="http://schemas.microsoft.com/office/drawing/2014/main" id="{472531DC-0FE2-ADDF-060F-56661DBE0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418" y="698834"/>
            <a:ext cx="2933700" cy="1981200"/>
          </a:xfrm>
          <a:prstGeom prst="rect">
            <a:avLst/>
          </a:prstGeom>
          <a:ln w="19050">
            <a:solidFill>
              <a:schemeClr val="accent2">
                <a:lumMod val="50000"/>
              </a:schemeClr>
            </a:solidFill>
          </a:ln>
        </p:spPr>
      </p:pic>
      <p:pic>
        <p:nvPicPr>
          <p:cNvPr id="10" name="Picture 9" descr="Text&#10;&#10;Description automatically generated">
            <a:extLst>
              <a:ext uri="{FF2B5EF4-FFF2-40B4-BE49-F238E27FC236}">
                <a16:creationId xmlns:a16="http://schemas.microsoft.com/office/drawing/2014/main" id="{5DDC941F-42C4-2630-7288-145C85DD0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855" y="855889"/>
            <a:ext cx="1562100" cy="1120140"/>
          </a:xfrm>
          <a:prstGeom prst="rect">
            <a:avLst/>
          </a:prstGeom>
          <a:ln w="19050">
            <a:solidFill>
              <a:schemeClr val="accent2">
                <a:lumMod val="50000"/>
              </a:schemeClr>
            </a:solidFill>
          </a:ln>
        </p:spPr>
      </p:pic>
      <p:sp>
        <p:nvSpPr>
          <p:cNvPr id="11" name="TextBox 10">
            <a:extLst>
              <a:ext uri="{FF2B5EF4-FFF2-40B4-BE49-F238E27FC236}">
                <a16:creationId xmlns:a16="http://schemas.microsoft.com/office/drawing/2014/main" id="{C33859DB-11BF-BFF3-2DCA-62F2F463D9D8}"/>
              </a:ext>
            </a:extLst>
          </p:cNvPr>
          <p:cNvSpPr txBox="1"/>
          <p:nvPr/>
        </p:nvSpPr>
        <p:spPr>
          <a:xfrm>
            <a:off x="229708" y="2596743"/>
            <a:ext cx="3801071" cy="523220"/>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800" dirty="0" err="1">
                <a:solidFill>
                  <a:srgbClr val="9D6A63"/>
                </a:solidFill>
                <a:latin typeface="Amasis MT Pro Black" panose="020B0604020202020204" pitchFamily="18" charset="0"/>
              </a:rPr>
              <a:t>Employee_Account</a:t>
            </a:r>
            <a:r>
              <a:rPr lang="en-US" sz="2800" dirty="0">
                <a:solidFill>
                  <a:srgbClr val="9D6A63"/>
                </a:solidFill>
                <a:latin typeface="Amasis MT Pro Black" panose="020B0604020202020204" pitchFamily="18" charset="0"/>
              </a:rPr>
              <a:t>:</a:t>
            </a:r>
            <a:r>
              <a:rPr lang="en-US" sz="1800" b="1" dirty="0">
                <a:solidFill>
                  <a:srgbClr val="9D6A63"/>
                </a:solidFill>
                <a:latin typeface="Oxygen"/>
              </a:rPr>
              <a:t> </a:t>
            </a:r>
          </a:p>
        </p:txBody>
      </p:sp>
      <p:pic>
        <p:nvPicPr>
          <p:cNvPr id="12" name="Picture 11" descr="Graphical user interface, text, application&#10;&#10;Description automatically generated">
            <a:extLst>
              <a:ext uri="{FF2B5EF4-FFF2-40B4-BE49-F238E27FC236}">
                <a16:creationId xmlns:a16="http://schemas.microsoft.com/office/drawing/2014/main" id="{C79CFC17-DCC2-80BD-E893-8158331A1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883" y="3190677"/>
            <a:ext cx="4925995" cy="1684227"/>
          </a:xfrm>
          <a:prstGeom prst="rect">
            <a:avLst/>
          </a:prstGeom>
          <a:ln w="19050">
            <a:solidFill>
              <a:schemeClr val="accent2">
                <a:lumMod val="50000"/>
              </a:schemeClr>
            </a:solidFill>
          </a:ln>
        </p:spPr>
      </p:pic>
      <p:pic>
        <p:nvPicPr>
          <p:cNvPr id="13" name="Picture 12" descr="Graphical user interface, table&#10;&#10;Description automatically generated">
            <a:extLst>
              <a:ext uri="{FF2B5EF4-FFF2-40B4-BE49-F238E27FC236}">
                <a16:creationId xmlns:a16="http://schemas.microsoft.com/office/drawing/2014/main" id="{E582F662-9C06-D37C-33D6-8EC26A8DB0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3416" y="2908945"/>
            <a:ext cx="2933701" cy="1965960"/>
          </a:xfrm>
          <a:prstGeom prst="rect">
            <a:avLst/>
          </a:prstGeom>
          <a:ln w="19050">
            <a:solidFill>
              <a:schemeClr val="accent2">
                <a:lumMod val="50000"/>
              </a:schemeClr>
            </a:solidFill>
          </a:ln>
        </p:spPr>
      </p:pic>
      <p:pic>
        <p:nvPicPr>
          <p:cNvPr id="14" name="Picture 13" descr="Text&#10;&#10;Description automatically generated">
            <a:extLst>
              <a:ext uri="{FF2B5EF4-FFF2-40B4-BE49-F238E27FC236}">
                <a16:creationId xmlns:a16="http://schemas.microsoft.com/office/drawing/2014/main" id="{38070099-D851-DD08-D15D-3D80942D59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0199" y="3248786"/>
            <a:ext cx="1661160" cy="1150620"/>
          </a:xfrm>
          <a:prstGeom prst="rect">
            <a:avLst/>
          </a:prstGeom>
          <a:ln w="19050">
            <a:solidFill>
              <a:schemeClr val="accent2">
                <a:lumMod val="50000"/>
              </a:schemeClr>
            </a:solidFill>
          </a:ln>
        </p:spPr>
      </p:pic>
    </p:spTree>
    <p:extLst>
      <p:ext uri="{BB962C8B-B14F-4D97-AF65-F5344CB8AC3E}">
        <p14:creationId xmlns:p14="http://schemas.microsoft.com/office/powerpoint/2010/main" val="1709905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80">
                                          <p:stCondLst>
                                            <p:cond delay="0"/>
                                          </p:stCondLst>
                                        </p:cTn>
                                        <p:tgtEl>
                                          <p:spTgt spid="11"/>
                                        </p:tgtEl>
                                      </p:cBhvr>
                                    </p:animEffect>
                                    <p:anim calcmode="lin" valueType="num">
                                      <p:cBhvr>
                                        <p:cTn id="2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gtEl>
                                      </p:cBhvr>
                                      <p:to x="100000" y="60000"/>
                                    </p:animScale>
                                    <p:animScale>
                                      <p:cBhvr>
                                        <p:cTn id="32" dur="166" decel="50000">
                                          <p:stCondLst>
                                            <p:cond delay="676"/>
                                          </p:stCondLst>
                                        </p:cTn>
                                        <p:tgtEl>
                                          <p:spTgt spid="11"/>
                                        </p:tgtEl>
                                      </p:cBhvr>
                                      <p:to x="100000" y="100000"/>
                                    </p:animScale>
                                    <p:animScale>
                                      <p:cBhvr>
                                        <p:cTn id="33" dur="26">
                                          <p:stCondLst>
                                            <p:cond delay="1312"/>
                                          </p:stCondLst>
                                        </p:cTn>
                                        <p:tgtEl>
                                          <p:spTgt spid="11"/>
                                        </p:tgtEl>
                                      </p:cBhvr>
                                      <p:to x="100000" y="80000"/>
                                    </p:animScale>
                                    <p:animScale>
                                      <p:cBhvr>
                                        <p:cTn id="34" dur="166" decel="50000">
                                          <p:stCondLst>
                                            <p:cond delay="1338"/>
                                          </p:stCondLst>
                                        </p:cTn>
                                        <p:tgtEl>
                                          <p:spTgt spid="11"/>
                                        </p:tgtEl>
                                      </p:cBhvr>
                                      <p:to x="100000" y="100000"/>
                                    </p:animScale>
                                    <p:animScale>
                                      <p:cBhvr>
                                        <p:cTn id="35" dur="26">
                                          <p:stCondLst>
                                            <p:cond delay="1642"/>
                                          </p:stCondLst>
                                        </p:cTn>
                                        <p:tgtEl>
                                          <p:spTgt spid="11"/>
                                        </p:tgtEl>
                                      </p:cBhvr>
                                      <p:to x="100000" y="90000"/>
                                    </p:animScale>
                                    <p:animScale>
                                      <p:cBhvr>
                                        <p:cTn id="36" dur="166" decel="50000">
                                          <p:stCondLst>
                                            <p:cond delay="1668"/>
                                          </p:stCondLst>
                                        </p:cTn>
                                        <p:tgtEl>
                                          <p:spTgt spid="11"/>
                                        </p:tgtEl>
                                      </p:cBhvr>
                                      <p:to x="100000" y="100000"/>
                                    </p:animScale>
                                    <p:animScale>
                                      <p:cBhvr>
                                        <p:cTn id="37" dur="26">
                                          <p:stCondLst>
                                            <p:cond delay="1808"/>
                                          </p:stCondLst>
                                        </p:cTn>
                                        <p:tgtEl>
                                          <p:spTgt spid="11"/>
                                        </p:tgtEl>
                                      </p:cBhvr>
                                      <p:to x="100000" y="95000"/>
                                    </p:animScale>
                                    <p:animScale>
                                      <p:cBhvr>
                                        <p:cTn id="38"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1|0.3"/>
</p:tagLst>
</file>

<file path=ppt/theme/theme1.xml><?xml version="1.0" encoding="utf-8"?>
<a:theme xmlns:a="http://schemas.openxmlformats.org/drawingml/2006/main"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454</TotalTime>
  <Words>1173</Words>
  <Application>Microsoft Office PowerPoint</Application>
  <PresentationFormat>On-screen Show (16:9)</PresentationFormat>
  <Paragraphs>160</Paragraphs>
  <Slides>47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Times New Roman</vt:lpstr>
      <vt:lpstr>Poiret One</vt:lpstr>
      <vt:lpstr>Arial</vt:lpstr>
      <vt:lpstr>Maven Pro</vt:lpstr>
      <vt:lpstr>Bebas Neue</vt:lpstr>
      <vt:lpstr>Oxygen</vt:lpstr>
      <vt:lpstr>Amasis MT Pro Black</vt:lpstr>
      <vt:lpstr>Oxygen Light</vt:lpstr>
      <vt:lpstr>Minimalist Aesthetic Slideshow by Slidesgo</vt:lpstr>
      <vt:lpstr>PowerPoint Presentation</vt:lpstr>
      <vt:lpstr>Introduction </vt:lpstr>
      <vt:lpstr>Individual contribution:  </vt:lpstr>
      <vt:lpstr>PowerPoint Presentation</vt:lpstr>
      <vt:lpstr>PowerPoint Presentation</vt:lpstr>
      <vt:lpstr>PowerPoint Presentation</vt:lpstr>
      <vt:lpstr>PowerPoint Presentation</vt:lpstr>
      <vt:lpstr>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Queries</vt:lpstr>
      <vt:lpstr>Insert</vt:lpstr>
      <vt:lpstr>Delete:</vt:lpstr>
      <vt:lpstr>Delete:</vt:lpstr>
      <vt:lpstr>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in mobile applications</dc:title>
  <dc:creator>Raghad a</dc:creator>
  <cp:lastModifiedBy>دانه عمر الغامدي</cp:lastModifiedBy>
  <cp:revision>26</cp:revision>
  <dcterms:modified xsi:type="dcterms:W3CDTF">2023-03-14T18:24:44Z</dcterms:modified>
</cp:coreProperties>
</file>